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4"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25"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8"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9"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30"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33"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34" name="Picture 33"/>
          <p:cNvPicPr/>
          <p:nvPr/>
        </p:nvPicPr>
        <p:blipFill>
          <a:blip r:embed="rId2"/>
          <a:stretch>
            <a:fillRect/>
          </a:stretch>
        </p:blipFill>
        <p:spPr>
          <a:xfrm>
            <a:off x="5492520" y="3681360"/>
            <a:ext cx="2377440" cy="1896840"/>
          </a:xfrm>
          <a:prstGeom prst="rect">
            <a:avLst/>
          </a:prstGeom>
          <a:ln>
            <a:noFill/>
          </a:ln>
        </p:spPr>
      </p:pic>
      <p:pic>
        <p:nvPicPr>
          <p:cNvPr id="35" name="Picture 34"/>
          <p:cNvPicPr/>
          <p:nvPr/>
        </p:nvPicPr>
        <p:blipFill>
          <a:blip r:embed="rId2"/>
          <a:stretch>
            <a:fillRect/>
          </a:stretch>
        </p:blipFill>
        <p:spPr>
          <a:xfrm>
            <a:off x="1276200" y="3681360"/>
            <a:ext cx="2377440" cy="18968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9"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1"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3"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44"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8"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49"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50"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2"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53"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54"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6"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57"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58"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0"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61"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3"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64"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65"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66"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8"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69"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70" name="Picture 69"/>
          <p:cNvPicPr/>
          <p:nvPr/>
        </p:nvPicPr>
        <p:blipFill>
          <a:blip r:embed="rId2"/>
          <a:stretch>
            <a:fillRect/>
          </a:stretch>
        </p:blipFill>
        <p:spPr>
          <a:xfrm>
            <a:off x="5492520" y="3681360"/>
            <a:ext cx="2377440" cy="1896840"/>
          </a:xfrm>
          <a:prstGeom prst="rect">
            <a:avLst/>
          </a:prstGeom>
          <a:ln>
            <a:noFill/>
          </a:ln>
        </p:spPr>
      </p:pic>
      <p:pic>
        <p:nvPicPr>
          <p:cNvPr id="71" name="Picture 70"/>
          <p:cNvPicPr/>
          <p:nvPr/>
        </p:nvPicPr>
        <p:blipFill>
          <a:blip r:embed="rId2"/>
          <a:stretch>
            <a:fillRect/>
          </a:stretch>
        </p:blipFill>
        <p:spPr>
          <a:xfrm>
            <a:off x="1276200" y="3681360"/>
            <a:ext cx="2377440" cy="189684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8"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3"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14"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6"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17"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18"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1"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2"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en-IN"/>
              <a:t>Click to edit the title text format</a:t>
            </a:r>
            <a:endParaRPr/>
          </a:p>
        </p:txBody>
      </p:sp>
      <p:sp>
        <p:nvSpPr>
          <p:cNvPr id="3"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en-IN"/>
              <a:t>Click to edit the outline text format</a:t>
            </a:r>
            <a:endParaRPr/>
          </a:p>
          <a:p>
            <a:pPr lvl="1">
              <a:buSzPct val="25000"/>
              <a:buFont typeface="StarSymbol"/>
              <a:buChar char=""/>
            </a:pPr>
            <a:r>
              <a:rPr lang="en-IN"/>
              <a:t>Second Outline Level</a:t>
            </a:r>
            <a:endParaRPr/>
          </a:p>
          <a:p>
            <a:pPr lvl="2">
              <a:buSzPct val="25000"/>
              <a:buFont typeface="StarSymbol"/>
              <a:buChar char=""/>
            </a:pPr>
            <a:r>
              <a:rPr lang="en-IN"/>
              <a:t>Third Outline Level</a:t>
            </a:r>
            <a:endParaRPr/>
          </a:p>
          <a:p>
            <a:pPr lvl="3">
              <a:buSzPct val="25000"/>
              <a:buFont typeface="StarSymbol"/>
              <a:buChar char=""/>
            </a:pPr>
            <a:r>
              <a:rPr lang="en-IN"/>
              <a:t>Fourth Outline Level</a:t>
            </a:r>
            <a:endParaRPr/>
          </a:p>
          <a:p>
            <a:pPr lvl="4">
              <a:buSzPct val="25000"/>
              <a:buFont typeface="StarSymbol"/>
              <a:buChar char=""/>
            </a:pPr>
            <a:r>
              <a:rPr lang="en-IN"/>
              <a:t>Fifth Outline Level</a:t>
            </a:r>
            <a:endParaRPr/>
          </a:p>
          <a:p>
            <a:pPr lvl="5">
              <a:buSzPct val="25000"/>
              <a:buFont typeface="StarSymbol"/>
              <a:buChar char=""/>
            </a:pPr>
            <a:r>
              <a:rPr lang="en-IN"/>
              <a:t>Sixth Outline Level</a:t>
            </a:r>
            <a:endParaRPr/>
          </a:p>
          <a:p>
            <a:pPr lvl="6">
              <a:buSzPct val="25000"/>
              <a:buFont typeface="StarSymbol"/>
              <a:buChar char=""/>
            </a:pPr>
            <a:r>
              <a:rPr lang="en-IN"/>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4680"/>
            <a:ext cx="8228880" cy="1142640"/>
          </a:xfrm>
          <a:prstGeom prst="rect">
            <a:avLst/>
          </a:prstGeom>
        </p:spPr>
        <p:txBody>
          <a:bodyPr wrap="none" lIns="0" tIns="0" rIns="0" bIns="0" anchor="ctr"/>
          <a:lstStyle/>
          <a:p>
            <a:r>
              <a:rPr lang="en-IN"/>
              <a:t>Click to edit the title text format</a:t>
            </a:r>
            <a:endParaRPr/>
          </a:p>
        </p:txBody>
      </p:sp>
      <p:sp>
        <p:nvSpPr>
          <p:cNvPr id="37"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en-IN"/>
              <a:t>Click to edit the outline text format</a:t>
            </a:r>
            <a:endParaRPr/>
          </a:p>
          <a:p>
            <a:pPr lvl="1">
              <a:buSzPct val="25000"/>
              <a:buFont typeface="StarSymbol"/>
              <a:buChar char=""/>
            </a:pPr>
            <a:r>
              <a:rPr lang="en-IN"/>
              <a:t>Second Outline Level</a:t>
            </a:r>
            <a:endParaRPr/>
          </a:p>
          <a:p>
            <a:pPr lvl="2">
              <a:buSzPct val="25000"/>
              <a:buFont typeface="StarSymbol"/>
              <a:buChar char=""/>
            </a:pPr>
            <a:r>
              <a:rPr lang="en-IN"/>
              <a:t>Third Outline Level</a:t>
            </a:r>
            <a:endParaRPr/>
          </a:p>
          <a:p>
            <a:pPr lvl="3">
              <a:buSzPct val="25000"/>
              <a:buFont typeface="StarSymbol"/>
              <a:buChar char=""/>
            </a:pPr>
            <a:r>
              <a:rPr lang="en-IN"/>
              <a:t>Fourth Outline Level</a:t>
            </a:r>
            <a:endParaRPr/>
          </a:p>
          <a:p>
            <a:pPr lvl="4">
              <a:buSzPct val="25000"/>
              <a:buFont typeface="StarSymbol"/>
              <a:buChar char=""/>
            </a:pPr>
            <a:r>
              <a:rPr lang="en-IN"/>
              <a:t>Fifth Outline Level</a:t>
            </a:r>
            <a:endParaRPr/>
          </a:p>
          <a:p>
            <a:pPr lvl="5">
              <a:buSzPct val="25000"/>
              <a:buFont typeface="StarSymbol"/>
              <a:buChar char=""/>
            </a:pPr>
            <a:r>
              <a:rPr lang="en-IN"/>
              <a:t>Sixth Outline Level</a:t>
            </a:r>
            <a:endParaRPr/>
          </a:p>
          <a:p>
            <a:pPr lvl="6">
              <a:buSzPct val="25000"/>
              <a:buFont typeface="StarSymbol"/>
              <a:buChar char=""/>
            </a:pPr>
            <a:r>
              <a:rPr lang="en-IN"/>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457200" y="685800"/>
            <a:ext cx="8228880" cy="1142280"/>
          </a:xfrm>
          <a:prstGeom prst="rect">
            <a:avLst/>
          </a:prstGeom>
          <a:noFill/>
          <a:ln>
            <a:noFill/>
          </a:ln>
        </p:spPr>
        <p:txBody>
          <a:bodyPr lIns="90000" tIns="45000" rIns="90000" bIns="45000" anchor="ctr"/>
          <a:lstStyle/>
          <a:p>
            <a:pPr>
              <a:lnSpc>
                <a:spcPct val="100000"/>
              </a:lnSpc>
            </a:pPr>
            <a:r>
              <a:rPr lang="en-IN" sz="4100" b="1" dirty="0">
                <a:latin typeface="Lucida Sans"/>
              </a:rPr>
              <a:t>         </a:t>
            </a:r>
            <a:r>
              <a:rPr lang="en-IN" sz="4100" b="1" dirty="0" smtClean="0">
                <a:latin typeface="Lucida Sans"/>
              </a:rPr>
              <a:t>     </a:t>
            </a:r>
            <a:r>
              <a:rPr lang="en-IN" sz="6600" b="1" dirty="0" err="1" smtClean="0">
                <a:solidFill>
                  <a:srgbClr val="FF0000"/>
                </a:solidFill>
                <a:latin typeface="Arial Unicode MS"/>
                <a:ea typeface="Arial Unicode MS"/>
              </a:rPr>
              <a:t>सुस्वागतम्</a:t>
            </a:r>
            <a:r>
              <a:rPr lang="en-IN" sz="6600" b="1" dirty="0" smtClean="0">
                <a:latin typeface="Arial Unicode MS"/>
                <a:ea typeface="Arial Unicode MS"/>
              </a:rPr>
              <a:t> </a:t>
            </a:r>
            <a:endParaRPr/>
          </a:p>
          <a:p>
            <a:pPr>
              <a:lnSpc>
                <a:spcPct val="100000"/>
              </a:lnSpc>
            </a:pPr>
            <a:endParaRPr/>
          </a:p>
        </p:txBody>
      </p:sp>
      <p:sp>
        <p:nvSpPr>
          <p:cNvPr id="73" name="CustomShape 2"/>
          <p:cNvSpPr/>
          <p:nvPr/>
        </p:nvSpPr>
        <p:spPr>
          <a:xfrm>
            <a:off x="457200" y="1447920"/>
            <a:ext cx="8228880" cy="4708440"/>
          </a:xfrm>
          <a:prstGeom prst="rect">
            <a:avLst/>
          </a:prstGeom>
          <a:noFill/>
          <a:ln>
            <a:noFill/>
          </a:ln>
        </p:spPr>
      </p:sp>
      <p:sp>
        <p:nvSpPr>
          <p:cNvPr id="74" name="CustomShape 3"/>
          <p:cNvSpPr/>
          <p:nvPr/>
        </p:nvSpPr>
        <p:spPr>
          <a:xfrm>
            <a:off x="533520" y="1447920"/>
            <a:ext cx="8000280" cy="4784760"/>
          </a:xfrm>
          <a:prstGeom prst="rect">
            <a:avLst/>
          </a:prstGeom>
          <a:noFill/>
          <a:ln>
            <a:noFill/>
          </a:ln>
        </p:spPr>
        <p:txBody>
          <a:bodyPr lIns="90000" tIns="45000" rIns="90000" bIns="45000"/>
          <a:lstStyle/>
          <a:p>
            <a:pPr algn="ctr">
              <a:lnSpc>
                <a:spcPct val="100000"/>
              </a:lnSpc>
            </a:pPr>
            <a:endParaRPr/>
          </a:p>
          <a:p>
            <a:pPr algn="ctr">
              <a:lnSpc>
                <a:spcPct val="100000"/>
              </a:lnSpc>
            </a:pPr>
            <a:r>
              <a:rPr lang="en-IN" sz="4000" b="1" dirty="0" err="1">
                <a:solidFill>
                  <a:srgbClr val="FF0000"/>
                </a:solidFill>
                <a:latin typeface="Arial Unicode MS"/>
                <a:ea typeface="Arial Unicode MS"/>
              </a:rPr>
              <a:t>हिंदी</a:t>
            </a:r>
            <a:r>
              <a:rPr lang="en-IN" sz="4000" b="1" dirty="0">
                <a:solidFill>
                  <a:srgbClr val="FF0000"/>
                </a:solidFill>
                <a:latin typeface="Arial Unicode MS"/>
                <a:ea typeface="Arial Unicode MS"/>
              </a:rPr>
              <a:t> </a:t>
            </a:r>
            <a:r>
              <a:rPr lang="en-IN" sz="4000" b="1" dirty="0" err="1">
                <a:solidFill>
                  <a:srgbClr val="FF0000"/>
                </a:solidFill>
                <a:latin typeface="Arial Unicode MS"/>
                <a:ea typeface="Arial Unicode MS"/>
              </a:rPr>
              <a:t>कार्यशाला</a:t>
            </a:r>
            <a:endParaRPr>
              <a:solidFill>
                <a:srgbClr val="FF0000"/>
              </a:solidFill>
            </a:endParaRPr>
          </a:p>
          <a:p>
            <a:pPr algn="ctr">
              <a:lnSpc>
                <a:spcPct val="100000"/>
              </a:lnSpc>
            </a:pPr>
            <a:r>
              <a:rPr lang="en-IN" sz="4000" b="1" dirty="0" err="1" smtClean="0">
                <a:solidFill>
                  <a:srgbClr val="FF0000"/>
                </a:solidFill>
                <a:latin typeface="Arial Unicode MS"/>
                <a:ea typeface="Arial Unicode MS"/>
              </a:rPr>
              <a:t>में</a:t>
            </a:r>
            <a:endParaRPr>
              <a:solidFill>
                <a:srgbClr val="FF0000"/>
              </a:solidFill>
            </a:endParaRPr>
          </a:p>
          <a:p>
            <a:pPr algn="ctr">
              <a:lnSpc>
                <a:spcPct val="100000"/>
              </a:lnSpc>
            </a:pPr>
            <a:r>
              <a:rPr lang="en-IN" sz="4000" b="1" dirty="0">
                <a:solidFill>
                  <a:srgbClr val="FF0000"/>
                </a:solidFill>
                <a:latin typeface="Arial Unicode MS"/>
                <a:ea typeface="Arial Unicode MS"/>
              </a:rPr>
              <a:t>  </a:t>
            </a:r>
            <a:r>
              <a:rPr lang="en-IN" sz="4000" b="1" dirty="0" err="1">
                <a:solidFill>
                  <a:srgbClr val="FF0000"/>
                </a:solidFill>
                <a:latin typeface="Arial Unicode MS"/>
                <a:ea typeface="Arial Unicode MS"/>
              </a:rPr>
              <a:t>आपका</a:t>
            </a:r>
            <a:r>
              <a:rPr lang="en-IN" sz="4000" b="1" dirty="0">
                <a:solidFill>
                  <a:srgbClr val="FF0000"/>
                </a:solidFill>
                <a:latin typeface="Arial Unicode MS"/>
                <a:ea typeface="Arial Unicode MS"/>
              </a:rPr>
              <a:t> </a:t>
            </a:r>
            <a:r>
              <a:rPr lang="en-IN" sz="4000" b="1" dirty="0" err="1">
                <a:solidFill>
                  <a:srgbClr val="FF0000"/>
                </a:solidFill>
                <a:latin typeface="Arial Unicode MS"/>
                <a:ea typeface="Arial Unicode MS"/>
              </a:rPr>
              <a:t>हार्दिक</a:t>
            </a:r>
            <a:r>
              <a:rPr lang="en-IN" sz="4000" b="1" dirty="0">
                <a:solidFill>
                  <a:srgbClr val="FF0000"/>
                </a:solidFill>
                <a:latin typeface="Arial Unicode MS"/>
                <a:ea typeface="Arial Unicode MS"/>
              </a:rPr>
              <a:t> </a:t>
            </a:r>
            <a:r>
              <a:rPr lang="en-IN" sz="4000" b="1" dirty="0" err="1">
                <a:solidFill>
                  <a:srgbClr val="FF0000"/>
                </a:solidFill>
                <a:latin typeface="Arial Unicode MS"/>
                <a:ea typeface="Arial Unicode MS"/>
              </a:rPr>
              <a:t>अभिनंदन</a:t>
            </a:r>
            <a:r>
              <a:rPr lang="en-IN" sz="4000" b="1" dirty="0">
                <a:solidFill>
                  <a:srgbClr val="FF0000"/>
                </a:solidFill>
                <a:latin typeface="Arial Unicode MS"/>
                <a:ea typeface="Arial Unicode MS"/>
              </a:rPr>
              <a:t> </a:t>
            </a:r>
            <a:r>
              <a:rPr lang="en-IN" sz="4000" b="1" dirty="0" err="1">
                <a:solidFill>
                  <a:srgbClr val="FF0000"/>
                </a:solidFill>
                <a:latin typeface="Arial Unicode MS"/>
                <a:ea typeface="Arial Unicode MS"/>
              </a:rPr>
              <a:t>है</a:t>
            </a:r>
            <a:r>
              <a:rPr lang="en-IN" sz="4000" b="1" dirty="0">
                <a:solidFill>
                  <a:srgbClr val="FF0000"/>
                </a:solidFill>
                <a:latin typeface="Arial Unicode MS"/>
                <a:ea typeface="Arial Unicode MS"/>
              </a:rPr>
              <a:t> । </a:t>
            </a:r>
            <a:endParaRPr>
              <a:solidFill>
                <a:srgbClr val="FF0000"/>
              </a:solidFill>
            </a:endParaRPr>
          </a:p>
          <a:p>
            <a:pPr algn="ctr">
              <a:lnSpc>
                <a:spcPct val="100000"/>
              </a:lnSpc>
            </a:pPr>
            <a:endParaRPr>
              <a:solidFill>
                <a:srgbClr val="FF0000"/>
              </a:solidFill>
            </a:endParaRPr>
          </a:p>
          <a:p>
            <a:pPr algn="ctr">
              <a:lnSpc>
                <a:spcPct val="100000"/>
              </a:lnSpc>
            </a:pPr>
            <a:endParaRPr>
              <a:solidFill>
                <a:srgbClr val="FF0000"/>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कार्यसाधक ज्ञान प्राप्त कर्मचारी </a:t>
            </a:r>
            <a:endParaRPr/>
          </a:p>
        </p:txBody>
      </p:sp>
      <p:sp>
        <p:nvSpPr>
          <p:cNvPr id="92" name="CustomShape 2"/>
          <p:cNvSpPr/>
          <p:nvPr/>
        </p:nvSpPr>
        <p:spPr>
          <a:xfrm>
            <a:off x="457200" y="1600200"/>
            <a:ext cx="8228880" cy="4708440"/>
          </a:xfrm>
          <a:prstGeom prst="rect">
            <a:avLst/>
          </a:prstGeom>
          <a:noFill/>
          <a:ln>
            <a:noFill/>
          </a:ln>
        </p:spPr>
        <p:txBody>
          <a:bodyPr lIns="90000" tIns="45000" rIns="90000" bIns="45000"/>
          <a:lstStyle/>
          <a:p>
            <a:pPr algn="just">
              <a:lnSpc>
                <a:spcPct val="100000"/>
              </a:lnSpc>
            </a:pPr>
            <a:r>
              <a:rPr lang="en-IN" sz="2800">
                <a:solidFill>
                  <a:srgbClr val="FFFFFF"/>
                </a:solidFill>
                <a:latin typeface="Arial Unicode MS"/>
                <a:ea typeface="Arial Unicode MS"/>
              </a:rPr>
              <a:t>  1</a:t>
            </a:r>
            <a:r>
              <a:rPr lang="en-IN" sz="3200">
                <a:solidFill>
                  <a:srgbClr val="FFFFFF"/>
                </a:solidFill>
                <a:latin typeface="Arial Unicode MS"/>
                <a:ea typeface="Arial Unicode MS"/>
              </a:rPr>
              <a:t>. मैट्रिक या समकक्ष या उच्चतर  परीक्षा  हिंदी विषय के साथ  उत्तीर्ण हुआ हो । या,</a:t>
            </a:r>
            <a:endParaRPr/>
          </a:p>
          <a:p>
            <a:pPr algn="just">
              <a:lnSpc>
                <a:spcPct val="100000"/>
              </a:lnSpc>
            </a:pPr>
            <a:endParaRPr/>
          </a:p>
          <a:p>
            <a:pPr algn="just">
              <a:lnSpc>
                <a:spcPct val="100000"/>
              </a:lnSpc>
            </a:pPr>
            <a:r>
              <a:rPr lang="en-IN" sz="3200">
                <a:solidFill>
                  <a:srgbClr val="FFFFFF"/>
                </a:solidFill>
                <a:latin typeface="Arial Unicode MS"/>
                <a:ea typeface="Arial Unicode MS"/>
              </a:rPr>
              <a:t>  2 केंद्रीय सरकार की हिंदी शिक्षण योजना के अंतर्गत प्राज्ञ परीक्षा या सरकार  द्वारा विनिर्दिष्ट कोई परीक्षा उत्तीर्ण कर ली हो । या,</a:t>
            </a:r>
            <a:endParaRPr/>
          </a:p>
          <a:p>
            <a:pPr algn="just">
              <a:lnSpc>
                <a:spcPct val="100000"/>
              </a:lnSpc>
            </a:pPr>
            <a:endParaRPr/>
          </a:p>
          <a:p>
            <a:pPr algn="just">
              <a:lnSpc>
                <a:spcPct val="100000"/>
              </a:lnSpc>
            </a:pPr>
            <a:r>
              <a:rPr lang="en-IN" sz="3200">
                <a:solidFill>
                  <a:srgbClr val="FFFFFF"/>
                </a:solidFill>
                <a:latin typeface="Arial Unicode MS"/>
                <a:ea typeface="Arial Unicode MS"/>
              </a:rPr>
              <a:t>   3. विहित प्रारुप में वह घोषणा करता हो कि अमुक आधार पर उसे हिंदी में  कार्यसाधक ज्ञान प्राप्त है।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a:solidFill>
                  <a:srgbClr val="FFFFFF"/>
                </a:solidFill>
                <a:latin typeface="Arial Unicode MS"/>
                <a:ea typeface="Arial Unicode MS"/>
              </a:rPr>
              <a:t>  राजभाषा नियम,1976(यथासंशोधित,1987)</a:t>
            </a:r>
            <a:endParaRPr/>
          </a:p>
        </p:txBody>
      </p:sp>
      <p:sp>
        <p:nvSpPr>
          <p:cNvPr id="94" name="CustomShape 2"/>
          <p:cNvSpPr/>
          <p:nvPr/>
        </p:nvSpPr>
        <p:spPr>
          <a:xfrm>
            <a:off x="457200" y="1600200"/>
            <a:ext cx="8228880" cy="4708440"/>
          </a:xfrm>
          <a:prstGeom prst="rect">
            <a:avLst/>
          </a:prstGeom>
          <a:noFill/>
          <a:ln>
            <a:noFill/>
          </a:ln>
        </p:spPr>
        <p:txBody>
          <a:bodyPr lIns="90000" tIns="45000" rIns="90000" bIns="45000"/>
          <a:lstStyle/>
          <a:p>
            <a:pPr algn="just">
              <a:lnSpc>
                <a:spcPct val="100000"/>
              </a:lnSpc>
              <a:buSzPct val="25000"/>
              <a:buFont typeface="Wingdings" charset="2"/>
              <a:buChar char=""/>
            </a:pPr>
            <a:r>
              <a:rPr lang="en-IN" sz="2800">
                <a:solidFill>
                  <a:srgbClr val="FFFFFF"/>
                </a:solidFill>
                <a:latin typeface="Book Antiqua"/>
                <a:ea typeface="Mangal"/>
              </a:rPr>
              <a:t> </a:t>
            </a:r>
            <a:r>
              <a:rPr lang="en-IN" sz="3200">
                <a:solidFill>
                  <a:srgbClr val="FFFFFF"/>
                </a:solidFill>
                <a:latin typeface="Arial Unicode MS"/>
                <a:ea typeface="Arial Unicode MS"/>
              </a:rPr>
              <a:t>कार्यालय के प्रयोग में आने वाले मैनुअल, स्टेशनरी      की वस्तुएं यथा फार्म, सभी नामपट्ट ,सूचनापट्ट,पत्रशीर्ष एवं  लिफाफे पर उत्कीर्ण लेख तथा स्टेशनरी की मदें हिंदी एवं अंग्रेजी में होगी ।</a:t>
            </a:r>
            <a:endParaRPr/>
          </a:p>
          <a:p>
            <a:pPr algn="just">
              <a:lnSpc>
                <a:spcPct val="100000"/>
              </a:lnSpc>
            </a:pPr>
            <a:endParaRPr/>
          </a:p>
          <a:p>
            <a:pPr algn="just">
              <a:lnSpc>
                <a:spcPct val="100000"/>
              </a:lnSpc>
              <a:buSzPct val="25000"/>
              <a:buFont typeface="Wingdings" charset="2"/>
              <a:buChar char=""/>
            </a:pPr>
            <a:r>
              <a:rPr lang="en-IN" sz="3200">
                <a:solidFill>
                  <a:srgbClr val="FFFFFF"/>
                </a:solidFill>
                <a:latin typeface="Arial Unicode MS"/>
                <a:ea typeface="Arial Unicode MS"/>
              </a:rPr>
              <a:t> प्रत्येक कार्यालय के प्रधान का यह दायित्व है कि वे यह      सुनिश्चित करें कि राजभाषा अधिनियमों एवं नियमों  के      उपबंधों  का अनुपालन किया जाता है एवं इस प्रयोजन के लिए उपयुक्त एवं प्रभावकारी जांच के उपाय करें।</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dirty="0" err="1">
                <a:solidFill>
                  <a:srgbClr val="FF0000"/>
                </a:solidFill>
                <a:latin typeface="Arial Unicode MS"/>
                <a:ea typeface="Arial Unicode MS"/>
              </a:rPr>
              <a:t>वार्षिक</a:t>
            </a:r>
            <a:r>
              <a:rPr lang="en-IN" sz="4100" b="1" dirty="0">
                <a:solidFill>
                  <a:srgbClr val="FF0000"/>
                </a:solidFill>
                <a:latin typeface="Arial Unicode MS"/>
                <a:ea typeface="Arial Unicode MS"/>
              </a:rPr>
              <a:t> </a:t>
            </a:r>
            <a:r>
              <a:rPr lang="en-IN" sz="4100" b="1" dirty="0" err="1">
                <a:solidFill>
                  <a:srgbClr val="FF0000"/>
                </a:solidFill>
                <a:latin typeface="Arial Unicode MS"/>
                <a:ea typeface="Arial Unicode MS"/>
              </a:rPr>
              <a:t>कार्यक्रम</a:t>
            </a:r>
            <a:r>
              <a:rPr lang="en-IN" sz="4100" b="1" dirty="0">
                <a:solidFill>
                  <a:srgbClr val="FF0000"/>
                </a:solidFill>
                <a:latin typeface="Arial Unicode MS"/>
                <a:ea typeface="Arial Unicode MS"/>
              </a:rPr>
              <a:t> : </a:t>
            </a:r>
            <a:r>
              <a:rPr lang="en-IN" sz="4100" b="1" dirty="0" smtClean="0">
                <a:solidFill>
                  <a:srgbClr val="FF0000"/>
                </a:solidFill>
                <a:latin typeface="Arial Unicode MS"/>
                <a:ea typeface="Arial Unicode MS"/>
              </a:rPr>
              <a:t>16-17 </a:t>
            </a:r>
            <a:r>
              <a:rPr lang="en-IN" sz="4100" b="1" dirty="0" err="1" smtClean="0">
                <a:solidFill>
                  <a:srgbClr val="FF0000"/>
                </a:solidFill>
                <a:latin typeface="Arial Unicode MS"/>
                <a:ea typeface="Arial Unicode MS"/>
              </a:rPr>
              <a:t>हिंदी</a:t>
            </a:r>
            <a:r>
              <a:rPr lang="en-IN" sz="4100" b="1" dirty="0" smtClean="0">
                <a:solidFill>
                  <a:srgbClr val="FF0000"/>
                </a:solidFill>
                <a:latin typeface="Arial Unicode MS"/>
                <a:ea typeface="Arial Unicode MS"/>
              </a:rPr>
              <a:t> </a:t>
            </a:r>
            <a:r>
              <a:rPr lang="en-IN" sz="4100" b="1" dirty="0" err="1">
                <a:solidFill>
                  <a:srgbClr val="FF0000"/>
                </a:solidFill>
                <a:latin typeface="Arial Unicode MS"/>
                <a:ea typeface="Arial Unicode MS"/>
              </a:rPr>
              <a:t>पत्राचार</a:t>
            </a:r>
            <a:r>
              <a:rPr lang="en-IN" sz="4100" b="1" dirty="0">
                <a:solidFill>
                  <a:srgbClr val="FF0000"/>
                </a:solidFill>
                <a:latin typeface="Arial Unicode MS"/>
                <a:ea typeface="Arial Unicode MS"/>
              </a:rPr>
              <a:t> </a:t>
            </a:r>
            <a:endParaRPr>
              <a:solidFill>
                <a:srgbClr val="FF0000"/>
              </a:solidFill>
            </a:endParaRPr>
          </a:p>
        </p:txBody>
      </p:sp>
      <p:graphicFrame>
        <p:nvGraphicFramePr>
          <p:cNvPr id="96" name="Table 2"/>
          <p:cNvGraphicFramePr/>
          <p:nvPr/>
        </p:nvGraphicFramePr>
        <p:xfrm>
          <a:off x="533520" y="1523880"/>
          <a:ext cx="8228880" cy="5174280"/>
        </p:xfrm>
        <a:graphic>
          <a:graphicData uri="http://schemas.openxmlformats.org/drawingml/2006/table">
            <a:tbl>
              <a:tblPr/>
              <a:tblGrid>
                <a:gridCol w="2286000"/>
                <a:gridCol w="5942880"/>
              </a:tblGrid>
              <a:tr h="1724760">
                <a:tc>
                  <a:txBody>
                    <a:bodyPr/>
                    <a:lstStyle/>
                    <a:p>
                      <a:pPr>
                        <a:lnSpc>
                          <a:spcPct val="100000"/>
                        </a:lnSpc>
                      </a:pPr>
                      <a:r>
                        <a:rPr lang="en-IN" sz="3200" b="1" dirty="0">
                          <a:solidFill>
                            <a:srgbClr val="FF0000"/>
                          </a:solidFill>
                          <a:latin typeface="Arial Unicode MS"/>
                          <a:ea typeface="Arial Unicode MS"/>
                        </a:rPr>
                        <a:t> क </a:t>
                      </a:r>
                      <a:r>
                        <a:rPr lang="en-IN" sz="3200" b="1" dirty="0" err="1">
                          <a:solidFill>
                            <a:srgbClr val="FF0000"/>
                          </a:solidFill>
                          <a:latin typeface="Arial Unicode MS"/>
                          <a:ea typeface="Arial Unicode MS"/>
                        </a:rPr>
                        <a:t>क्षेत्र</a:t>
                      </a:r>
                      <a:endParaRPr>
                        <a:solidFill>
                          <a:srgbClr val="FF0000"/>
                        </a:solidFill>
                      </a:endParaRPr>
                    </a:p>
                  </a:txBody>
                  <a:tcPr/>
                </a:tc>
                <a:tc>
                  <a:txBody>
                    <a:bodyPr/>
                    <a:lstStyle/>
                    <a:p>
                      <a:pPr>
                        <a:lnSpc>
                          <a:spcPct val="100000"/>
                        </a:lnSpc>
                      </a:pPr>
                      <a:r>
                        <a:rPr lang="en-IN" sz="3200" b="1" dirty="0">
                          <a:solidFill>
                            <a:srgbClr val="FF0000"/>
                          </a:solidFill>
                          <a:latin typeface="Arial Unicode MS"/>
                          <a:ea typeface="Arial Unicode MS"/>
                        </a:rPr>
                        <a:t>100 %</a:t>
                      </a:r>
                      <a:endParaRPr>
                        <a:solidFill>
                          <a:srgbClr val="FF0000"/>
                        </a:solidFill>
                      </a:endParaRPr>
                    </a:p>
                    <a:p>
                      <a:pPr>
                        <a:lnSpc>
                          <a:spcPct val="100000"/>
                        </a:lnSpc>
                      </a:pPr>
                      <a:endParaRPr>
                        <a:solidFill>
                          <a:srgbClr val="FF0000"/>
                        </a:solidFill>
                      </a:endParaRPr>
                    </a:p>
                    <a:p>
                      <a:pPr>
                        <a:lnSpc>
                          <a:spcPct val="100000"/>
                        </a:lnSpc>
                      </a:pPr>
                      <a:endParaRPr>
                        <a:solidFill>
                          <a:srgbClr val="FF0000"/>
                        </a:solidFill>
                      </a:endParaRPr>
                    </a:p>
                  </a:txBody>
                  <a:tcPr/>
                </a:tc>
              </a:tr>
              <a:tr h="1724760">
                <a:tc>
                  <a:txBody>
                    <a:bodyPr/>
                    <a:lstStyle/>
                    <a:p>
                      <a:pPr>
                        <a:lnSpc>
                          <a:spcPct val="100000"/>
                        </a:lnSpc>
                      </a:pPr>
                      <a:r>
                        <a:rPr lang="en-IN" sz="3200">
                          <a:solidFill>
                            <a:srgbClr val="FF0000"/>
                          </a:solidFill>
                          <a:latin typeface="Arial Unicode MS"/>
                          <a:ea typeface="Arial Unicode MS"/>
                        </a:rPr>
                        <a:t> ख क्षेत्र</a:t>
                      </a:r>
                      <a:endParaRPr>
                        <a:solidFill>
                          <a:srgbClr val="FF0000"/>
                        </a:solidFill>
                      </a:endParaRPr>
                    </a:p>
                  </a:txBody>
                  <a:tcPr/>
                </a:tc>
                <a:tc>
                  <a:txBody>
                    <a:bodyPr/>
                    <a:lstStyle/>
                    <a:p>
                      <a:pPr>
                        <a:lnSpc>
                          <a:spcPct val="100000"/>
                        </a:lnSpc>
                      </a:pPr>
                      <a:r>
                        <a:rPr lang="en-IN" sz="3200" dirty="0">
                          <a:solidFill>
                            <a:srgbClr val="FF0000"/>
                          </a:solidFill>
                          <a:latin typeface="Arial Unicode MS"/>
                          <a:ea typeface="Arial Unicode MS"/>
                        </a:rPr>
                        <a:t>100 %</a:t>
                      </a:r>
                      <a:endParaRPr>
                        <a:solidFill>
                          <a:srgbClr val="FF0000"/>
                        </a:solidFill>
                      </a:endParaRPr>
                    </a:p>
                    <a:p>
                      <a:pPr>
                        <a:lnSpc>
                          <a:spcPct val="100000"/>
                        </a:lnSpc>
                      </a:pPr>
                      <a:endParaRPr>
                        <a:solidFill>
                          <a:srgbClr val="FF0000"/>
                        </a:solidFill>
                      </a:endParaRPr>
                    </a:p>
                    <a:p>
                      <a:pPr>
                        <a:lnSpc>
                          <a:spcPct val="100000"/>
                        </a:lnSpc>
                      </a:pPr>
                      <a:endParaRPr>
                        <a:solidFill>
                          <a:srgbClr val="FF0000"/>
                        </a:solidFill>
                      </a:endParaRPr>
                    </a:p>
                  </a:txBody>
                  <a:tcPr/>
                </a:tc>
              </a:tr>
              <a:tr h="1724760">
                <a:tc>
                  <a:txBody>
                    <a:bodyPr/>
                    <a:lstStyle/>
                    <a:p>
                      <a:pPr>
                        <a:lnSpc>
                          <a:spcPct val="100000"/>
                        </a:lnSpc>
                      </a:pPr>
                      <a:r>
                        <a:rPr lang="en-IN" sz="3200">
                          <a:solidFill>
                            <a:srgbClr val="FF0000"/>
                          </a:solidFill>
                          <a:latin typeface="Arial Unicode MS"/>
                          <a:ea typeface="Arial Unicode MS"/>
                        </a:rPr>
                        <a:t> ग क्षेत्र</a:t>
                      </a:r>
                      <a:endParaRPr>
                        <a:solidFill>
                          <a:srgbClr val="FF0000"/>
                        </a:solidFill>
                      </a:endParaRPr>
                    </a:p>
                  </a:txBody>
                  <a:tcPr/>
                </a:tc>
                <a:tc>
                  <a:txBody>
                    <a:bodyPr/>
                    <a:lstStyle/>
                    <a:p>
                      <a:pPr>
                        <a:lnSpc>
                          <a:spcPct val="100000"/>
                        </a:lnSpc>
                      </a:pPr>
                      <a:r>
                        <a:rPr lang="en-IN" sz="3200" dirty="0">
                          <a:solidFill>
                            <a:srgbClr val="FF0000"/>
                          </a:solidFill>
                          <a:latin typeface="Arial Unicode MS"/>
                          <a:ea typeface="Arial Unicode MS"/>
                        </a:rPr>
                        <a:t>65 % </a:t>
                      </a:r>
                      <a:endParaRPr>
                        <a:solidFill>
                          <a:srgbClr val="FF0000"/>
                        </a:solidFill>
                      </a:endParaRPr>
                    </a:p>
                    <a:p>
                      <a:pPr>
                        <a:lnSpc>
                          <a:spcPct val="100000"/>
                        </a:lnSpc>
                      </a:pPr>
                      <a:endParaRPr>
                        <a:solidFill>
                          <a:srgbClr val="FF0000"/>
                        </a:solidFill>
                      </a:endParaRPr>
                    </a:p>
                    <a:p>
                      <a:pPr>
                        <a:lnSpc>
                          <a:spcPct val="100000"/>
                        </a:lnSpc>
                      </a:pPr>
                      <a:endParaRPr>
                        <a:solidFill>
                          <a:srgbClr val="FF0000"/>
                        </a:solidFill>
                      </a:endParaRPr>
                    </a:p>
                  </a:txBody>
                  <a:tcPr/>
                </a:tc>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प्रोत्साहन योजना</a:t>
            </a:r>
            <a:endParaRPr/>
          </a:p>
        </p:txBody>
      </p:sp>
      <p:sp>
        <p:nvSpPr>
          <p:cNvPr id="98" name="CustomShape 2"/>
          <p:cNvSpPr/>
          <p:nvPr/>
        </p:nvSpPr>
        <p:spPr>
          <a:xfrm>
            <a:off x="457200" y="1600200"/>
            <a:ext cx="8228880" cy="4708440"/>
          </a:xfrm>
          <a:prstGeom prst="rect">
            <a:avLst/>
          </a:prstGeom>
          <a:noFill/>
          <a:ln>
            <a:noFill/>
          </a:ln>
        </p:spPr>
        <p:txBody>
          <a:bodyPr lIns="90000" tIns="45000" rIns="90000" bIns="45000"/>
          <a:lstStyle/>
          <a:p>
            <a:pPr>
              <a:lnSpc>
                <a:spcPct val="90000"/>
              </a:lnSpc>
            </a:pPr>
            <a:endParaRPr/>
          </a:p>
          <a:p>
            <a:pPr>
              <a:lnSpc>
                <a:spcPct val="90000"/>
              </a:lnSpc>
              <a:buSzPct val="25000"/>
              <a:buFont typeface="Wingdings 2" charset="2"/>
              <a:buChar char=""/>
            </a:pPr>
            <a:r>
              <a:rPr lang="en-IN" sz="3500">
                <a:solidFill>
                  <a:srgbClr val="FFFFFF"/>
                </a:solidFill>
                <a:latin typeface="Arial Unicode MS"/>
                <a:ea typeface="Arial Unicode MS"/>
              </a:rPr>
              <a:t>इंदिरा गांधी राजभाषा पुरस्कार</a:t>
            </a:r>
            <a:endParaRPr/>
          </a:p>
          <a:p>
            <a:pPr>
              <a:lnSpc>
                <a:spcPct val="90000"/>
              </a:lnSpc>
              <a:buSzPct val="25000"/>
              <a:buFont typeface="Wingdings 2" charset="2"/>
              <a:buChar char=""/>
            </a:pPr>
            <a:r>
              <a:rPr lang="en-IN" sz="3500">
                <a:solidFill>
                  <a:srgbClr val="FFFFFF"/>
                </a:solidFill>
                <a:latin typeface="Arial Unicode MS"/>
                <a:ea typeface="Arial Unicode MS"/>
              </a:rPr>
              <a:t>पुस्तक लेखन योजना</a:t>
            </a:r>
            <a:endParaRPr/>
          </a:p>
          <a:p>
            <a:pPr>
              <a:lnSpc>
                <a:spcPct val="90000"/>
              </a:lnSpc>
              <a:buSzPct val="25000"/>
              <a:buFont typeface="Wingdings 2" charset="2"/>
              <a:buChar char=""/>
            </a:pPr>
            <a:r>
              <a:rPr lang="en-IN" sz="3500">
                <a:solidFill>
                  <a:srgbClr val="FFFFFF"/>
                </a:solidFill>
                <a:latin typeface="Arial Unicode MS"/>
                <a:ea typeface="Arial Unicode MS"/>
              </a:rPr>
              <a:t>हिंदी में बैंकिंग उन्मुख परीक्षा योजना-3000रु.</a:t>
            </a:r>
            <a:endParaRPr/>
          </a:p>
          <a:p>
            <a:pPr>
              <a:lnSpc>
                <a:spcPct val="90000"/>
              </a:lnSpc>
              <a:buSzPct val="25000"/>
              <a:buFont typeface="Wingdings 2" charset="2"/>
              <a:buChar char=""/>
            </a:pPr>
            <a:r>
              <a:rPr lang="en-IN" sz="3500">
                <a:solidFill>
                  <a:srgbClr val="FFFFFF"/>
                </a:solidFill>
                <a:latin typeface="Arial Unicode MS"/>
                <a:ea typeface="Arial Unicode MS"/>
              </a:rPr>
              <a:t>हिंदी परीक्षाएं पास करने पर मानदेय </a:t>
            </a:r>
            <a:endParaRPr/>
          </a:p>
          <a:p>
            <a:pPr>
              <a:lnSpc>
                <a:spcPct val="90000"/>
              </a:lnSpc>
              <a:buSzPct val="25000"/>
              <a:buFont typeface="Wingdings 2" charset="2"/>
              <a:buChar char=""/>
            </a:pPr>
            <a:r>
              <a:rPr lang="en-IN" sz="3500">
                <a:solidFill>
                  <a:srgbClr val="FFFFFF"/>
                </a:solidFill>
                <a:latin typeface="Arial Unicode MS"/>
                <a:ea typeface="Arial Unicode MS"/>
              </a:rPr>
              <a:t>पत्राचार प्रोत्साहन योजना –  रु.2000/  </a:t>
            </a:r>
            <a:r>
              <a:rPr lang="en-IN" sz="3600" b="1">
                <a:solidFill>
                  <a:srgbClr val="FFFFFF"/>
                </a:solidFill>
                <a:latin typeface="Arial Unicode MS"/>
                <a:ea typeface="Arial Unicode MS"/>
              </a:rPr>
              <a:t>व </a:t>
            </a:r>
            <a:r>
              <a:rPr lang="en-IN" sz="3500">
                <a:solidFill>
                  <a:srgbClr val="FFFFFF"/>
                </a:solidFill>
                <a:latin typeface="Arial Unicode MS"/>
                <a:ea typeface="Arial Unicode MS"/>
              </a:rPr>
              <a:t>पुस्तकें</a:t>
            </a:r>
            <a:endParaRPr/>
          </a:p>
          <a:p>
            <a:pPr>
              <a:lnSpc>
                <a:spcPct val="90000"/>
              </a:lnSpc>
            </a:pPr>
            <a:endParaRPr/>
          </a:p>
          <a:p>
            <a:pPr>
              <a:lnSpc>
                <a:spcPct val="90000"/>
              </a:lnSpc>
            </a:pPr>
            <a:r>
              <a:rPr lang="en-IN" sz="3500">
                <a:solidFill>
                  <a:srgbClr val="FFFFFF"/>
                </a:solidFill>
                <a:latin typeface="Arial Unicode MS"/>
                <a:ea typeface="Arial Unicode MS"/>
              </a:rPr>
              <a:t>     क क्षेत्र -   500 पत्र</a:t>
            </a:r>
            <a:endParaRPr/>
          </a:p>
          <a:p>
            <a:pPr>
              <a:lnSpc>
                <a:spcPct val="90000"/>
              </a:lnSpc>
            </a:pPr>
            <a:r>
              <a:rPr lang="en-IN" sz="3500">
                <a:solidFill>
                  <a:srgbClr val="FFFFFF"/>
                </a:solidFill>
                <a:latin typeface="Arial Unicode MS"/>
                <a:ea typeface="Arial Unicode MS"/>
              </a:rPr>
              <a:t>     ख क्षेत्र -   400 पत्र</a:t>
            </a:r>
            <a:endParaRPr/>
          </a:p>
          <a:p>
            <a:pPr>
              <a:lnSpc>
                <a:spcPct val="90000"/>
              </a:lnSpc>
            </a:pPr>
            <a:r>
              <a:rPr lang="en-IN" sz="3500">
                <a:solidFill>
                  <a:srgbClr val="FFFFFF"/>
                </a:solidFill>
                <a:latin typeface="Arial Unicode MS"/>
                <a:ea typeface="Arial Unicode MS"/>
              </a:rPr>
              <a:t>     ग क्षेत्र  -   200 पत्र</a:t>
            </a:r>
            <a:endParaRPr/>
          </a:p>
          <a:p>
            <a:pPr>
              <a:lnSpc>
                <a:spcPct val="100000"/>
              </a:lnSpc>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228600" y="0"/>
            <a:ext cx="8228880" cy="1142280"/>
          </a:xfrm>
          <a:prstGeom prst="rect">
            <a:avLst/>
          </a:prstGeom>
          <a:noFill/>
          <a:ln>
            <a:noFill/>
          </a:ln>
        </p:spPr>
        <p:txBody>
          <a:bodyPr lIns="90000" tIns="45000" rIns="90000" bIns="45000" anchor="ctr"/>
          <a:lstStyle/>
          <a:p>
            <a:pPr algn="ctr">
              <a:lnSpc>
                <a:spcPct val="100000"/>
              </a:lnSpc>
            </a:pPr>
            <a:r>
              <a:rPr lang="en-IN" sz="4100" b="1">
                <a:solidFill>
                  <a:srgbClr val="FFFFFF"/>
                </a:solidFill>
                <a:latin typeface="Arial Unicode MS"/>
                <a:ea typeface="Arial Unicode MS"/>
              </a:rPr>
              <a:t>     हिंदी परीक्षा पास करने पर मानदेय </a:t>
            </a:r>
            <a:endParaRPr/>
          </a:p>
        </p:txBody>
      </p:sp>
      <p:sp>
        <p:nvSpPr>
          <p:cNvPr id="100" name="CustomShape 2"/>
          <p:cNvSpPr/>
          <p:nvPr/>
        </p:nvSpPr>
        <p:spPr>
          <a:xfrm>
            <a:off x="457200" y="1600200"/>
            <a:ext cx="8228880" cy="4708440"/>
          </a:xfrm>
          <a:prstGeom prst="rect">
            <a:avLst/>
          </a:prstGeom>
          <a:noFill/>
          <a:ln>
            <a:noFill/>
          </a:ln>
        </p:spPr>
        <p:txBody>
          <a:bodyPr lIns="90000" tIns="45000" rIns="90000" bIns="45000"/>
          <a:lstStyle/>
          <a:p>
            <a:pPr>
              <a:lnSpc>
                <a:spcPct val="100000"/>
              </a:lnSpc>
            </a:pPr>
            <a:endParaRPr/>
          </a:p>
          <a:p>
            <a:pPr>
              <a:lnSpc>
                <a:spcPct val="100000"/>
              </a:lnSpc>
            </a:pPr>
            <a:endParaRPr/>
          </a:p>
        </p:txBody>
      </p:sp>
      <p:graphicFrame>
        <p:nvGraphicFramePr>
          <p:cNvPr id="101" name="Table 3"/>
          <p:cNvGraphicFramePr/>
          <p:nvPr/>
        </p:nvGraphicFramePr>
        <p:xfrm>
          <a:off x="1071539" y="1219320"/>
          <a:ext cx="7233301" cy="5755708"/>
        </p:xfrm>
        <a:graphic>
          <a:graphicData uri="http://schemas.openxmlformats.org/drawingml/2006/table">
            <a:tbl>
              <a:tblPr/>
              <a:tblGrid>
                <a:gridCol w="1808505"/>
                <a:gridCol w="1808505"/>
                <a:gridCol w="1808505"/>
                <a:gridCol w="1807786"/>
              </a:tblGrid>
              <a:tr h="1033638">
                <a:tc>
                  <a:txBody>
                    <a:bodyPr/>
                    <a:lstStyle/>
                    <a:p>
                      <a:pPr>
                        <a:lnSpc>
                          <a:spcPct val="100000"/>
                        </a:lnSpc>
                      </a:pPr>
                      <a:r>
                        <a:rPr lang="en-IN" sz="2000" b="1" dirty="0" err="1">
                          <a:solidFill>
                            <a:srgbClr val="FF0000"/>
                          </a:solidFill>
                          <a:latin typeface="Arial Unicode MS"/>
                          <a:ea typeface="Arial Unicode MS"/>
                        </a:rPr>
                        <a:t>भाषायी</a:t>
                      </a:r>
                      <a:r>
                        <a:rPr lang="en-IN" sz="2000" b="1" dirty="0">
                          <a:solidFill>
                            <a:srgbClr val="FF0000"/>
                          </a:solidFill>
                          <a:latin typeface="Arial Unicode MS"/>
                          <a:ea typeface="Arial Unicode MS"/>
                        </a:rPr>
                        <a:t> </a:t>
                      </a:r>
                      <a:r>
                        <a:rPr lang="en-IN" sz="2000" b="1" dirty="0" err="1">
                          <a:solidFill>
                            <a:srgbClr val="FF0000"/>
                          </a:solidFill>
                          <a:latin typeface="Arial Unicode MS"/>
                          <a:ea typeface="Arial Unicode MS"/>
                        </a:rPr>
                        <a:t>वर्ग</a:t>
                      </a:r>
                      <a:endParaRPr>
                        <a:solidFill>
                          <a:srgbClr val="FF0000"/>
                        </a:solidFill>
                      </a:endParaRPr>
                    </a:p>
                    <a:p>
                      <a:pPr>
                        <a:lnSpc>
                          <a:spcPct val="100000"/>
                        </a:lnSpc>
                      </a:pPr>
                      <a:r>
                        <a:rPr lang="en-IN" sz="2000" b="1" dirty="0">
                          <a:solidFill>
                            <a:srgbClr val="FF0000"/>
                          </a:solidFill>
                          <a:latin typeface="Arial Unicode MS"/>
                          <a:ea typeface="Arial Unicode MS"/>
                        </a:rPr>
                        <a:t>(</a:t>
                      </a:r>
                      <a:r>
                        <a:rPr lang="en-IN" sz="2000" b="1" dirty="0" err="1">
                          <a:solidFill>
                            <a:srgbClr val="FF0000"/>
                          </a:solidFill>
                          <a:latin typeface="Arial Unicode MS"/>
                          <a:ea typeface="Arial Unicode MS"/>
                        </a:rPr>
                        <a:t>मानदेय</a:t>
                      </a:r>
                      <a:r>
                        <a:rPr lang="en-IN" sz="2000" b="1" dirty="0">
                          <a:solidFill>
                            <a:srgbClr val="FF0000"/>
                          </a:solidFill>
                          <a:latin typeface="Arial Unicode MS"/>
                          <a:ea typeface="Arial Unicode MS"/>
                        </a:rPr>
                        <a:t> </a:t>
                      </a:r>
                      <a:r>
                        <a:rPr lang="en-IN" sz="2000" b="1" dirty="0" err="1">
                          <a:solidFill>
                            <a:srgbClr val="FF0000"/>
                          </a:solidFill>
                          <a:latin typeface="Arial Unicode MS"/>
                          <a:ea typeface="Arial Unicode MS"/>
                        </a:rPr>
                        <a:t>रु</a:t>
                      </a:r>
                      <a:r>
                        <a:rPr lang="en-IN" sz="2000" b="1" dirty="0">
                          <a:solidFill>
                            <a:srgbClr val="FF0000"/>
                          </a:solidFill>
                          <a:latin typeface="Arial Unicode MS"/>
                          <a:ea typeface="Arial Unicode MS"/>
                        </a:rPr>
                        <a:t>. </a:t>
                      </a:r>
                      <a:r>
                        <a:rPr lang="en-IN" sz="2000" b="1" dirty="0" err="1">
                          <a:solidFill>
                            <a:srgbClr val="FF0000"/>
                          </a:solidFill>
                          <a:latin typeface="Arial Unicode MS"/>
                          <a:ea typeface="Arial Unicode MS"/>
                        </a:rPr>
                        <a:t>में</a:t>
                      </a:r>
                      <a:r>
                        <a:rPr lang="en-IN" sz="2000" b="1" dirty="0">
                          <a:solidFill>
                            <a:srgbClr val="FF0000"/>
                          </a:solidFill>
                          <a:latin typeface="Arial Unicode MS"/>
                          <a:ea typeface="Arial Unicode MS"/>
                        </a:rPr>
                        <a:t>)</a:t>
                      </a:r>
                      <a:endParaRPr>
                        <a:solidFill>
                          <a:srgbClr val="FF0000"/>
                        </a:solidFill>
                      </a:endParaRPr>
                    </a:p>
                    <a:p>
                      <a:pPr>
                        <a:lnSpc>
                          <a:spcPct val="100000"/>
                        </a:lnSpc>
                      </a:pPr>
                      <a:endParaRPr>
                        <a:solidFill>
                          <a:srgbClr val="FF0000"/>
                        </a:solidFill>
                      </a:endParaRPr>
                    </a:p>
                    <a:p>
                      <a:pPr>
                        <a:lnSpc>
                          <a:spcPct val="100000"/>
                        </a:lnSpc>
                      </a:pPr>
                      <a:endParaRPr>
                        <a:solidFill>
                          <a:srgbClr val="FF0000"/>
                        </a:solidFill>
                      </a:endParaRPr>
                    </a:p>
                  </a:txBody>
                  <a:tcPr/>
                </a:tc>
                <a:tc>
                  <a:txBody>
                    <a:bodyPr/>
                    <a:lstStyle/>
                    <a:p>
                      <a:pPr>
                        <a:lnSpc>
                          <a:spcPct val="100000"/>
                        </a:lnSpc>
                      </a:pPr>
                      <a:r>
                        <a:rPr lang="en-IN" sz="2000" b="1" dirty="0" err="1">
                          <a:solidFill>
                            <a:srgbClr val="FF0000"/>
                          </a:solidFill>
                          <a:latin typeface="Arial Unicode MS"/>
                          <a:ea typeface="Arial Unicode MS"/>
                        </a:rPr>
                        <a:t>प्रबोध</a:t>
                      </a:r>
                      <a:endParaRPr>
                        <a:solidFill>
                          <a:srgbClr val="FF0000"/>
                        </a:solidFill>
                      </a:endParaRPr>
                    </a:p>
                  </a:txBody>
                  <a:tcPr/>
                </a:tc>
                <a:tc>
                  <a:txBody>
                    <a:bodyPr/>
                    <a:lstStyle/>
                    <a:p>
                      <a:pPr>
                        <a:lnSpc>
                          <a:spcPct val="100000"/>
                        </a:lnSpc>
                      </a:pPr>
                      <a:r>
                        <a:rPr lang="en-IN" sz="2000" b="1" dirty="0" err="1">
                          <a:solidFill>
                            <a:srgbClr val="FF0000"/>
                          </a:solidFill>
                          <a:latin typeface="Arial Unicode MS"/>
                          <a:ea typeface="Arial Unicode MS"/>
                        </a:rPr>
                        <a:t>प्रवीण</a:t>
                      </a:r>
                      <a:endParaRPr>
                        <a:solidFill>
                          <a:srgbClr val="FF0000"/>
                        </a:solidFill>
                      </a:endParaRPr>
                    </a:p>
                  </a:txBody>
                  <a:tcPr/>
                </a:tc>
                <a:tc>
                  <a:txBody>
                    <a:bodyPr/>
                    <a:lstStyle/>
                    <a:p>
                      <a:pPr>
                        <a:lnSpc>
                          <a:spcPct val="100000"/>
                        </a:lnSpc>
                      </a:pPr>
                      <a:r>
                        <a:rPr lang="en-IN" sz="2000" b="1">
                          <a:solidFill>
                            <a:srgbClr val="FF0000"/>
                          </a:solidFill>
                          <a:latin typeface="Arial Unicode MS"/>
                          <a:ea typeface="Arial Unicode MS"/>
                        </a:rPr>
                        <a:t>प्राज्ञ</a:t>
                      </a:r>
                      <a:endParaRPr>
                        <a:solidFill>
                          <a:srgbClr val="FF0000"/>
                        </a:solidFill>
                      </a:endParaRPr>
                    </a:p>
                  </a:txBody>
                  <a:tcPr/>
                </a:tc>
              </a:tr>
              <a:tr h="329665">
                <a:tc>
                  <a:txBody>
                    <a:bodyPr/>
                    <a:lstStyle/>
                    <a:p>
                      <a:pPr>
                        <a:lnSpc>
                          <a:spcPct val="100000"/>
                        </a:lnSpc>
                      </a:pPr>
                      <a:r>
                        <a:rPr lang="en-IN" sz="2000">
                          <a:solidFill>
                            <a:srgbClr val="FF0000"/>
                          </a:solidFill>
                          <a:latin typeface="Arial Unicode MS"/>
                          <a:ea typeface="Arial Unicode MS"/>
                        </a:rPr>
                        <a:t>(क)हिंदी</a:t>
                      </a:r>
                      <a:endParaRPr>
                        <a:solidFill>
                          <a:srgbClr val="FF0000"/>
                        </a:solidFill>
                      </a:endParaRPr>
                    </a:p>
                  </a:txBody>
                  <a:tcPr/>
                </a:tc>
                <a:tc>
                  <a:txBody>
                    <a:bodyPr/>
                    <a:lstStyle/>
                    <a:p>
                      <a:pPr>
                        <a:lnSpc>
                          <a:spcPct val="100000"/>
                        </a:lnSpc>
                      </a:pPr>
                      <a:r>
                        <a:rPr lang="en-IN" sz="2000">
                          <a:solidFill>
                            <a:srgbClr val="FF0000"/>
                          </a:solidFill>
                          <a:latin typeface="Arial Unicode MS"/>
                          <a:ea typeface="Arial Unicode MS"/>
                        </a:rPr>
                        <a:t>2000</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2500</a:t>
                      </a:r>
                      <a:endParaRPr>
                        <a:solidFill>
                          <a:srgbClr val="FF0000"/>
                        </a:solidFill>
                      </a:endParaRPr>
                    </a:p>
                  </a:txBody>
                  <a:tcPr/>
                </a:tc>
                <a:tc>
                  <a:txBody>
                    <a:bodyPr/>
                    <a:lstStyle/>
                    <a:p>
                      <a:pPr>
                        <a:lnSpc>
                          <a:spcPct val="100000"/>
                        </a:lnSpc>
                      </a:pPr>
                      <a:r>
                        <a:rPr lang="en-IN" sz="2000">
                          <a:solidFill>
                            <a:srgbClr val="FF0000"/>
                          </a:solidFill>
                          <a:latin typeface="Arial Unicode MS"/>
                          <a:ea typeface="Arial Unicode MS"/>
                        </a:rPr>
                        <a:t>3000</a:t>
                      </a:r>
                      <a:endParaRPr>
                        <a:solidFill>
                          <a:srgbClr val="FF0000"/>
                        </a:solidFill>
                      </a:endParaRPr>
                    </a:p>
                  </a:txBody>
                  <a:tcPr/>
                </a:tc>
              </a:tr>
              <a:tr h="1143527">
                <a:tc>
                  <a:txBody>
                    <a:bodyPr/>
                    <a:lstStyle/>
                    <a:p>
                      <a:pPr>
                        <a:lnSpc>
                          <a:spcPct val="100000"/>
                        </a:lnSpc>
                      </a:pPr>
                      <a:r>
                        <a:rPr lang="en-IN" sz="2000">
                          <a:solidFill>
                            <a:srgbClr val="FF0000"/>
                          </a:solidFill>
                          <a:latin typeface="Arial Unicode MS"/>
                          <a:ea typeface="Arial Unicode MS"/>
                        </a:rPr>
                        <a:t>ख)उर्दू,पंजाबी,कश्मीरी या अन्य संबद्ध भाषाएं</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2000</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2500</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3000</a:t>
                      </a:r>
                      <a:endParaRPr>
                        <a:solidFill>
                          <a:srgbClr val="FF0000"/>
                        </a:solidFill>
                      </a:endParaRPr>
                    </a:p>
                  </a:txBody>
                  <a:tcPr/>
                </a:tc>
              </a:tr>
              <a:tr h="1686101">
                <a:tc>
                  <a:txBody>
                    <a:bodyPr/>
                    <a:lstStyle/>
                    <a:p>
                      <a:pPr>
                        <a:lnSpc>
                          <a:spcPct val="100000"/>
                        </a:lnSpc>
                      </a:pPr>
                      <a:r>
                        <a:rPr lang="en-IN" sz="2000">
                          <a:solidFill>
                            <a:srgbClr val="FF0000"/>
                          </a:solidFill>
                          <a:latin typeface="Arial Unicode MS"/>
                          <a:ea typeface="Arial Unicode MS"/>
                        </a:rPr>
                        <a:t>ग)मराठी,गुजराती,बंगला,उड़िया,असमिया व सिंधी</a:t>
                      </a:r>
                      <a:endParaRPr>
                        <a:solidFill>
                          <a:srgbClr val="FF0000"/>
                        </a:solidFill>
                      </a:endParaRPr>
                    </a:p>
                  </a:txBody>
                  <a:tcPr/>
                </a:tc>
                <a:tc>
                  <a:txBody>
                    <a:bodyPr/>
                    <a:lstStyle/>
                    <a:p>
                      <a:pPr>
                        <a:lnSpc>
                          <a:spcPct val="100000"/>
                        </a:lnSpc>
                      </a:pPr>
                      <a:r>
                        <a:rPr lang="en-IN" sz="2000">
                          <a:solidFill>
                            <a:srgbClr val="FF0000"/>
                          </a:solidFill>
                          <a:latin typeface="Arial Unicode MS"/>
                          <a:ea typeface="Arial Unicode MS"/>
                        </a:rPr>
                        <a:t>4000</a:t>
                      </a:r>
                      <a:endParaRPr>
                        <a:solidFill>
                          <a:srgbClr val="FF0000"/>
                        </a:solidFill>
                      </a:endParaRPr>
                    </a:p>
                  </a:txBody>
                  <a:tcPr/>
                </a:tc>
                <a:tc>
                  <a:txBody>
                    <a:bodyPr/>
                    <a:lstStyle/>
                    <a:p>
                      <a:pPr>
                        <a:lnSpc>
                          <a:spcPct val="100000"/>
                        </a:lnSpc>
                      </a:pPr>
                      <a:r>
                        <a:rPr lang="en-IN" sz="2000">
                          <a:solidFill>
                            <a:srgbClr val="FF0000"/>
                          </a:solidFill>
                          <a:latin typeface="Arial Unicode MS"/>
                          <a:ea typeface="Arial Unicode MS"/>
                        </a:rPr>
                        <a:t>5000</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6000</a:t>
                      </a:r>
                      <a:endParaRPr>
                        <a:solidFill>
                          <a:srgbClr val="FF0000"/>
                        </a:solidFill>
                      </a:endParaRPr>
                    </a:p>
                  </a:txBody>
                  <a:tcPr/>
                </a:tc>
              </a:tr>
              <a:tr h="1088583">
                <a:tc>
                  <a:txBody>
                    <a:bodyPr/>
                    <a:lstStyle/>
                    <a:p>
                      <a:pPr>
                        <a:lnSpc>
                          <a:spcPct val="100000"/>
                        </a:lnSpc>
                      </a:pPr>
                      <a:r>
                        <a:rPr lang="en-IN" sz="2000" dirty="0">
                          <a:solidFill>
                            <a:srgbClr val="FF0000"/>
                          </a:solidFill>
                          <a:latin typeface="Arial Unicode MS"/>
                          <a:ea typeface="Arial Unicode MS"/>
                        </a:rPr>
                        <a:t>(घ) </a:t>
                      </a:r>
                      <a:r>
                        <a:rPr lang="en-IN" sz="2000" dirty="0" err="1">
                          <a:solidFill>
                            <a:srgbClr val="FF0000"/>
                          </a:solidFill>
                          <a:latin typeface="Arial Unicode MS"/>
                          <a:ea typeface="Arial Unicode MS"/>
                        </a:rPr>
                        <a:t>अंग्रेजी</a:t>
                      </a:r>
                      <a:r>
                        <a:rPr lang="en-IN" sz="2000" dirty="0">
                          <a:solidFill>
                            <a:srgbClr val="FF0000"/>
                          </a:solidFill>
                          <a:latin typeface="Arial Unicode MS"/>
                          <a:ea typeface="Arial Unicode MS"/>
                        </a:rPr>
                        <a:t> व </a:t>
                      </a:r>
                      <a:r>
                        <a:rPr lang="en-IN" sz="2000" dirty="0" err="1">
                          <a:solidFill>
                            <a:srgbClr val="FF0000"/>
                          </a:solidFill>
                          <a:latin typeface="Arial Unicode MS"/>
                          <a:ea typeface="Arial Unicode MS"/>
                        </a:rPr>
                        <a:t>अन्य</a:t>
                      </a:r>
                      <a:r>
                        <a:rPr lang="en-IN" sz="2000" dirty="0">
                          <a:solidFill>
                            <a:srgbClr val="FF0000"/>
                          </a:solidFill>
                          <a:latin typeface="Arial Unicode MS"/>
                          <a:ea typeface="Arial Unicode MS"/>
                        </a:rPr>
                        <a:t> </a:t>
                      </a:r>
                      <a:r>
                        <a:rPr lang="en-IN" sz="2000" dirty="0" err="1">
                          <a:solidFill>
                            <a:srgbClr val="FF0000"/>
                          </a:solidFill>
                          <a:latin typeface="Arial Unicode MS"/>
                          <a:ea typeface="Arial Unicode MS"/>
                        </a:rPr>
                        <a:t>दक्षिण</a:t>
                      </a:r>
                      <a:r>
                        <a:rPr lang="en-IN" sz="2000" dirty="0">
                          <a:solidFill>
                            <a:srgbClr val="FF0000"/>
                          </a:solidFill>
                          <a:latin typeface="Arial Unicode MS"/>
                          <a:ea typeface="Arial Unicode MS"/>
                        </a:rPr>
                        <a:t> </a:t>
                      </a:r>
                      <a:r>
                        <a:rPr lang="en-IN" sz="2000" dirty="0" err="1">
                          <a:solidFill>
                            <a:srgbClr val="FF0000"/>
                          </a:solidFill>
                          <a:latin typeface="Arial Unicode MS"/>
                          <a:ea typeface="Arial Unicode MS"/>
                        </a:rPr>
                        <a:t>भारतीय</a:t>
                      </a:r>
                      <a:r>
                        <a:rPr lang="en-IN" sz="2000" dirty="0">
                          <a:solidFill>
                            <a:srgbClr val="FF0000"/>
                          </a:solidFill>
                          <a:latin typeface="Arial Unicode MS"/>
                          <a:ea typeface="Arial Unicode MS"/>
                        </a:rPr>
                        <a:t> </a:t>
                      </a:r>
                      <a:r>
                        <a:rPr lang="en-IN" sz="2000" dirty="0" err="1">
                          <a:solidFill>
                            <a:srgbClr val="FF0000"/>
                          </a:solidFill>
                          <a:latin typeface="Arial Unicode MS"/>
                          <a:ea typeface="Arial Unicode MS"/>
                        </a:rPr>
                        <a:t>भाषाएं</a:t>
                      </a:r>
                      <a:endParaRPr>
                        <a:solidFill>
                          <a:srgbClr val="FF0000"/>
                        </a:solidFill>
                      </a:endParaRPr>
                    </a:p>
                    <a:p>
                      <a:pPr>
                        <a:lnSpc>
                          <a:spcPct val="100000"/>
                        </a:lnSpc>
                      </a:pP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4000</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5000</a:t>
                      </a:r>
                      <a:endParaRPr>
                        <a:solidFill>
                          <a:srgbClr val="FF0000"/>
                        </a:solidFill>
                      </a:endParaRPr>
                    </a:p>
                  </a:txBody>
                  <a:tcPr/>
                </a:tc>
                <a:tc>
                  <a:txBody>
                    <a:bodyPr/>
                    <a:lstStyle/>
                    <a:p>
                      <a:pPr>
                        <a:lnSpc>
                          <a:spcPct val="100000"/>
                        </a:lnSpc>
                      </a:pPr>
                      <a:r>
                        <a:rPr lang="en-IN" sz="2000" dirty="0">
                          <a:solidFill>
                            <a:srgbClr val="FF0000"/>
                          </a:solidFill>
                          <a:latin typeface="Arial Unicode MS"/>
                          <a:ea typeface="Arial Unicode MS"/>
                        </a:rPr>
                        <a:t>6000</a:t>
                      </a:r>
                      <a:endParaRPr>
                        <a:solidFill>
                          <a:srgbClr val="FF0000"/>
                        </a:solidFill>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a:solidFill>
                  <a:srgbClr val="FFFFFF"/>
                </a:solidFill>
                <a:latin typeface="Arial Unicode MS"/>
                <a:ea typeface="Arial Unicode MS"/>
              </a:rPr>
              <a:t>राजभाषा नियम,1976(यथासंशोधित,1987)</a:t>
            </a:r>
            <a:endParaRPr/>
          </a:p>
        </p:txBody>
      </p:sp>
      <p:graphicFrame>
        <p:nvGraphicFramePr>
          <p:cNvPr id="103" name="Table 2"/>
          <p:cNvGraphicFramePr/>
          <p:nvPr/>
        </p:nvGraphicFramePr>
        <p:xfrm>
          <a:off x="457200" y="1600200"/>
          <a:ext cx="8228880" cy="4458240"/>
        </p:xfrm>
        <a:graphic>
          <a:graphicData uri="http://schemas.openxmlformats.org/drawingml/2006/table">
            <a:tbl>
              <a:tblPr/>
              <a:tblGrid>
                <a:gridCol w="4114800"/>
                <a:gridCol w="4114080"/>
              </a:tblGrid>
              <a:tr h="1114560">
                <a:tc>
                  <a:txBody>
                    <a:bodyPr/>
                    <a:lstStyle/>
                    <a:p>
                      <a:pPr>
                        <a:lnSpc>
                          <a:spcPct val="100000"/>
                        </a:lnSpc>
                      </a:pPr>
                      <a:r>
                        <a:rPr lang="en-IN" sz="4800" b="1" dirty="0" err="1">
                          <a:solidFill>
                            <a:srgbClr val="FF0000"/>
                          </a:solidFill>
                          <a:latin typeface="Arial Unicode MS"/>
                          <a:ea typeface="Arial Unicode MS"/>
                        </a:rPr>
                        <a:t>पाठ्यक्रम</a:t>
                      </a:r>
                      <a:endParaRPr>
                        <a:solidFill>
                          <a:srgbClr val="FF0000"/>
                        </a:solidFill>
                      </a:endParaRPr>
                    </a:p>
                  </a:txBody>
                  <a:tcPr/>
                </a:tc>
                <a:tc>
                  <a:txBody>
                    <a:bodyPr/>
                    <a:lstStyle/>
                    <a:p>
                      <a:pPr>
                        <a:lnSpc>
                          <a:spcPct val="100000"/>
                        </a:lnSpc>
                      </a:pPr>
                      <a:r>
                        <a:rPr lang="en-IN" sz="4800" b="1">
                          <a:solidFill>
                            <a:srgbClr val="FF0000"/>
                          </a:solidFill>
                          <a:latin typeface="Arial Unicode MS"/>
                          <a:ea typeface="Arial Unicode MS"/>
                        </a:rPr>
                        <a:t>स्तर</a:t>
                      </a:r>
                      <a:endParaRPr>
                        <a:solidFill>
                          <a:srgbClr val="FF0000"/>
                        </a:solidFill>
                      </a:endParaRPr>
                    </a:p>
                  </a:txBody>
                  <a:tcPr/>
                </a:tc>
              </a:tr>
              <a:tr h="1114560">
                <a:tc>
                  <a:txBody>
                    <a:bodyPr/>
                    <a:lstStyle/>
                    <a:p>
                      <a:pPr>
                        <a:lnSpc>
                          <a:spcPct val="100000"/>
                        </a:lnSpc>
                      </a:pPr>
                      <a:r>
                        <a:rPr lang="en-IN" sz="4800" dirty="0" err="1">
                          <a:solidFill>
                            <a:srgbClr val="FF0000"/>
                          </a:solidFill>
                          <a:latin typeface="Arial Unicode MS"/>
                          <a:ea typeface="Arial Unicode MS"/>
                        </a:rPr>
                        <a:t>प्रबोध</a:t>
                      </a:r>
                      <a:endParaRPr>
                        <a:solidFill>
                          <a:srgbClr val="FF0000"/>
                        </a:solidFill>
                      </a:endParaRPr>
                    </a:p>
                  </a:txBody>
                  <a:tcPr/>
                </a:tc>
                <a:tc>
                  <a:txBody>
                    <a:bodyPr/>
                    <a:lstStyle/>
                    <a:p>
                      <a:pPr>
                        <a:lnSpc>
                          <a:spcPct val="100000"/>
                        </a:lnSpc>
                      </a:pPr>
                      <a:r>
                        <a:rPr lang="en-IN" sz="4800" dirty="0" err="1">
                          <a:solidFill>
                            <a:srgbClr val="FF0000"/>
                          </a:solidFill>
                          <a:latin typeface="Arial Unicode MS"/>
                          <a:ea typeface="Arial Unicode MS"/>
                        </a:rPr>
                        <a:t>प्राइमरी</a:t>
                      </a:r>
                      <a:r>
                        <a:rPr lang="en-IN" sz="4800" dirty="0">
                          <a:solidFill>
                            <a:srgbClr val="FF0000"/>
                          </a:solidFill>
                          <a:latin typeface="Arial Unicode MS"/>
                          <a:ea typeface="Arial Unicode MS"/>
                        </a:rPr>
                        <a:t> </a:t>
                      </a:r>
                      <a:r>
                        <a:rPr lang="en-IN" sz="4800" dirty="0" err="1">
                          <a:solidFill>
                            <a:srgbClr val="FF0000"/>
                          </a:solidFill>
                          <a:latin typeface="Arial Unicode MS"/>
                          <a:ea typeface="Arial Unicode MS"/>
                        </a:rPr>
                        <a:t>स्तर</a:t>
                      </a:r>
                      <a:endParaRPr>
                        <a:solidFill>
                          <a:srgbClr val="FF0000"/>
                        </a:solidFill>
                      </a:endParaRPr>
                    </a:p>
                  </a:txBody>
                  <a:tcPr/>
                </a:tc>
              </a:tr>
              <a:tr h="1114560">
                <a:tc>
                  <a:txBody>
                    <a:bodyPr/>
                    <a:lstStyle/>
                    <a:p>
                      <a:pPr>
                        <a:lnSpc>
                          <a:spcPct val="100000"/>
                        </a:lnSpc>
                      </a:pPr>
                      <a:r>
                        <a:rPr lang="en-IN" sz="4800">
                          <a:solidFill>
                            <a:srgbClr val="FF0000"/>
                          </a:solidFill>
                          <a:latin typeface="Arial Unicode MS"/>
                          <a:ea typeface="Arial Unicode MS"/>
                        </a:rPr>
                        <a:t>प्रवीण</a:t>
                      </a:r>
                      <a:endParaRPr>
                        <a:solidFill>
                          <a:srgbClr val="FF0000"/>
                        </a:solidFill>
                      </a:endParaRPr>
                    </a:p>
                  </a:txBody>
                  <a:tcPr/>
                </a:tc>
                <a:tc>
                  <a:txBody>
                    <a:bodyPr/>
                    <a:lstStyle/>
                    <a:p>
                      <a:pPr>
                        <a:lnSpc>
                          <a:spcPct val="100000"/>
                        </a:lnSpc>
                      </a:pPr>
                      <a:r>
                        <a:rPr lang="en-IN" sz="4800" dirty="0" err="1" smtClean="0">
                          <a:solidFill>
                            <a:srgbClr val="FF0000"/>
                          </a:solidFill>
                          <a:latin typeface="Arial Unicode MS"/>
                          <a:ea typeface="Arial Unicode MS"/>
                        </a:rPr>
                        <a:t>मि</a:t>
                      </a:r>
                      <a:r>
                        <a:rPr lang="hi-IN" sz="4800" dirty="0" smtClean="0">
                          <a:solidFill>
                            <a:srgbClr val="FF0000"/>
                          </a:solidFill>
                          <a:latin typeface="Arial Unicode MS"/>
                          <a:ea typeface="Arial Unicode MS"/>
                        </a:rPr>
                        <a:t>डि</a:t>
                      </a:r>
                      <a:r>
                        <a:rPr lang="en-IN" sz="4800" dirty="0" smtClean="0">
                          <a:solidFill>
                            <a:srgbClr val="FF0000"/>
                          </a:solidFill>
                          <a:latin typeface="Arial Unicode MS"/>
                          <a:ea typeface="Arial Unicode MS"/>
                        </a:rPr>
                        <a:t>ल </a:t>
                      </a:r>
                      <a:r>
                        <a:rPr lang="en-IN" sz="4800" dirty="0" err="1">
                          <a:solidFill>
                            <a:srgbClr val="FF0000"/>
                          </a:solidFill>
                          <a:latin typeface="Arial Unicode MS"/>
                          <a:ea typeface="Arial Unicode MS"/>
                        </a:rPr>
                        <a:t>स्तर</a:t>
                      </a:r>
                      <a:endParaRPr>
                        <a:solidFill>
                          <a:srgbClr val="FF0000"/>
                        </a:solidFill>
                      </a:endParaRPr>
                    </a:p>
                  </a:txBody>
                  <a:tcPr/>
                </a:tc>
              </a:tr>
              <a:tr h="1114560">
                <a:tc>
                  <a:txBody>
                    <a:bodyPr/>
                    <a:lstStyle/>
                    <a:p>
                      <a:pPr>
                        <a:lnSpc>
                          <a:spcPct val="100000"/>
                        </a:lnSpc>
                      </a:pPr>
                      <a:r>
                        <a:rPr lang="en-IN" sz="4800">
                          <a:solidFill>
                            <a:srgbClr val="FF0000"/>
                          </a:solidFill>
                          <a:latin typeface="Arial Unicode MS"/>
                          <a:ea typeface="Arial Unicode MS"/>
                        </a:rPr>
                        <a:t>प्राज्ञ</a:t>
                      </a:r>
                      <a:endParaRPr>
                        <a:solidFill>
                          <a:srgbClr val="FF0000"/>
                        </a:solidFill>
                      </a:endParaRPr>
                    </a:p>
                  </a:txBody>
                  <a:tcPr/>
                </a:tc>
                <a:tc>
                  <a:txBody>
                    <a:bodyPr/>
                    <a:lstStyle/>
                    <a:p>
                      <a:pPr>
                        <a:lnSpc>
                          <a:spcPct val="100000"/>
                        </a:lnSpc>
                      </a:pPr>
                      <a:r>
                        <a:rPr lang="en-IN" sz="4800" dirty="0" err="1">
                          <a:solidFill>
                            <a:srgbClr val="FF0000"/>
                          </a:solidFill>
                          <a:latin typeface="Arial Unicode MS"/>
                          <a:ea typeface="Arial Unicode MS"/>
                        </a:rPr>
                        <a:t>मैट्रिक</a:t>
                      </a:r>
                      <a:r>
                        <a:rPr lang="en-IN" sz="4800" dirty="0">
                          <a:solidFill>
                            <a:srgbClr val="FF0000"/>
                          </a:solidFill>
                          <a:latin typeface="Arial Unicode MS"/>
                          <a:ea typeface="Arial Unicode MS"/>
                        </a:rPr>
                        <a:t> </a:t>
                      </a:r>
                      <a:r>
                        <a:rPr lang="en-IN" sz="4800" dirty="0" err="1">
                          <a:solidFill>
                            <a:srgbClr val="FF0000"/>
                          </a:solidFill>
                          <a:latin typeface="Arial Unicode MS"/>
                          <a:ea typeface="Arial Unicode MS"/>
                        </a:rPr>
                        <a:t>स्तर</a:t>
                      </a:r>
                      <a:r>
                        <a:rPr lang="en-IN" sz="4800" dirty="0">
                          <a:solidFill>
                            <a:srgbClr val="FF0000"/>
                          </a:solidFill>
                          <a:latin typeface="Arial Unicode MS"/>
                          <a:ea typeface="Arial Unicode MS"/>
                        </a:rPr>
                        <a:t> </a:t>
                      </a:r>
                      <a:endParaRPr>
                        <a:solidFill>
                          <a:srgbClr val="FF0000"/>
                        </a:solidFill>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राजभाषा संबंधी विभिन्न समितियां</a:t>
            </a:r>
            <a:endParaRPr/>
          </a:p>
        </p:txBody>
      </p:sp>
      <p:sp>
        <p:nvSpPr>
          <p:cNvPr id="105" name="CustomShape 2"/>
          <p:cNvSpPr/>
          <p:nvPr/>
        </p:nvSpPr>
        <p:spPr>
          <a:xfrm>
            <a:off x="457200" y="1600200"/>
            <a:ext cx="8228880" cy="4708440"/>
          </a:xfrm>
          <a:prstGeom prst="rect">
            <a:avLst/>
          </a:prstGeom>
          <a:noFill/>
          <a:ln>
            <a:noFill/>
          </a:ln>
        </p:spPr>
        <p:txBody>
          <a:bodyPr lIns="90000" tIns="45000" rIns="90000" bIns="45000"/>
          <a:lstStyle/>
          <a:p>
            <a:pPr>
              <a:lnSpc>
                <a:spcPct val="100000"/>
              </a:lnSpc>
              <a:buSzPct val="25000"/>
              <a:buFont typeface="Wingdings 2" charset="2"/>
              <a:buChar char=""/>
            </a:pPr>
            <a:r>
              <a:rPr lang="en-IN" sz="3600">
                <a:solidFill>
                  <a:srgbClr val="FFFFFF"/>
                </a:solidFill>
                <a:latin typeface="Arial Unicode MS"/>
                <a:ea typeface="Arial Unicode MS"/>
              </a:rPr>
              <a:t>राजभाषा कार्यान्वयन समिति</a:t>
            </a:r>
            <a:endParaRPr/>
          </a:p>
          <a:p>
            <a:pPr>
              <a:lnSpc>
                <a:spcPct val="100000"/>
              </a:lnSpc>
              <a:buSzPct val="25000"/>
              <a:buFont typeface="Wingdings 2" charset="2"/>
              <a:buChar char=""/>
            </a:pPr>
            <a:r>
              <a:rPr lang="en-IN" sz="3600">
                <a:solidFill>
                  <a:srgbClr val="FFFFFF"/>
                </a:solidFill>
                <a:latin typeface="Arial Unicode MS"/>
                <a:ea typeface="Arial Unicode MS"/>
              </a:rPr>
              <a:t>नगर राजभाषा कार्यान्वयन समिति</a:t>
            </a:r>
            <a:endParaRPr/>
          </a:p>
          <a:p>
            <a:pPr>
              <a:lnSpc>
                <a:spcPct val="100000"/>
              </a:lnSpc>
              <a:buSzPct val="25000"/>
              <a:buFont typeface="Wingdings 2" charset="2"/>
              <a:buChar char=""/>
            </a:pPr>
            <a:r>
              <a:rPr lang="en-IN" sz="3600">
                <a:solidFill>
                  <a:srgbClr val="FFFFFF"/>
                </a:solidFill>
                <a:latin typeface="Arial Unicode MS"/>
                <a:ea typeface="Arial Unicode MS"/>
              </a:rPr>
              <a:t>हिंदी सलाहकार समिति</a:t>
            </a:r>
            <a:endParaRPr/>
          </a:p>
          <a:p>
            <a:pPr>
              <a:lnSpc>
                <a:spcPct val="100000"/>
              </a:lnSpc>
              <a:buSzPct val="25000"/>
              <a:buFont typeface="Wingdings 2" charset="2"/>
              <a:buChar char=""/>
            </a:pPr>
            <a:r>
              <a:rPr lang="en-IN" sz="3600">
                <a:solidFill>
                  <a:srgbClr val="FFFFFF"/>
                </a:solidFill>
                <a:latin typeface="Arial Unicode MS"/>
                <a:ea typeface="Arial Unicode MS"/>
              </a:rPr>
              <a:t>संसदीय राजभाषा समिति (20 +10)</a:t>
            </a:r>
            <a:endParaRPr/>
          </a:p>
          <a:p>
            <a:pPr>
              <a:lnSpc>
                <a:spcPct val="100000"/>
              </a:lnSpc>
            </a:pPr>
            <a:r>
              <a:rPr lang="en-IN" sz="3600">
                <a:solidFill>
                  <a:srgbClr val="FFFFFF"/>
                </a:solidFill>
                <a:latin typeface="Arial Unicode MS"/>
                <a:ea typeface="Arial Unicode MS"/>
              </a:rPr>
              <a:t>   (राजभाषा अधिनियम की धारा 4(1) के  अधीन  जनवरी,1976 में गठित</a:t>
            </a:r>
            <a:endParaRPr/>
          </a:p>
          <a:p>
            <a:pPr>
              <a:lnSpc>
                <a:spcPct val="100000"/>
              </a:lnSpc>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राजभाषा में कामकाज के पांच मंत्र </a:t>
            </a:r>
            <a:endParaRPr/>
          </a:p>
        </p:txBody>
      </p:sp>
      <p:sp>
        <p:nvSpPr>
          <p:cNvPr id="107" name="CustomShape 2"/>
          <p:cNvSpPr/>
          <p:nvPr/>
        </p:nvSpPr>
        <p:spPr>
          <a:xfrm>
            <a:off x="457200" y="1600200"/>
            <a:ext cx="8228880" cy="4708440"/>
          </a:xfrm>
          <a:prstGeom prst="rect">
            <a:avLst/>
          </a:prstGeom>
          <a:noFill/>
          <a:ln>
            <a:noFill/>
          </a:ln>
        </p:spPr>
        <p:txBody>
          <a:bodyPr lIns="90000" tIns="45000" rIns="90000" bIns="45000"/>
          <a:lstStyle/>
          <a:p>
            <a:pPr>
              <a:lnSpc>
                <a:spcPct val="80000"/>
              </a:lnSpc>
            </a:pPr>
            <a:endParaRPr/>
          </a:p>
          <a:p>
            <a:pPr algn="just">
              <a:lnSpc>
                <a:spcPct val="80000"/>
              </a:lnSpc>
              <a:buSzPct val="25000"/>
              <a:buFont typeface="Wingdings 2" charset="2"/>
              <a:buChar char=""/>
            </a:pPr>
            <a:r>
              <a:rPr lang="en-IN" sz="4800">
                <a:solidFill>
                  <a:srgbClr val="FFFFFF"/>
                </a:solidFill>
                <a:latin typeface="Arial Unicode MS"/>
                <a:ea typeface="Arial Unicode MS"/>
              </a:rPr>
              <a:t>1.संकल्प लीजिए कि आपको अपना काम हिंदी में   करना है।</a:t>
            </a:r>
            <a:endParaRPr/>
          </a:p>
          <a:p>
            <a:pPr algn="just">
              <a:lnSpc>
                <a:spcPct val="80000"/>
              </a:lnSpc>
              <a:buSzPct val="25000"/>
              <a:buFont typeface="Wingdings 2" charset="2"/>
              <a:buChar char=""/>
            </a:pPr>
            <a:r>
              <a:rPr lang="en-IN" sz="4800">
                <a:solidFill>
                  <a:srgbClr val="FFFFFF"/>
                </a:solidFill>
                <a:latin typeface="Arial Unicode MS"/>
                <a:ea typeface="Arial Unicode MS"/>
              </a:rPr>
              <a:t>2.हिंदी का प्रयोग अपने छोटे छोटे कार्यों से आरंभ कर दीजिए ।</a:t>
            </a:r>
            <a:endParaRPr/>
          </a:p>
          <a:p>
            <a:pPr algn="just">
              <a:lnSpc>
                <a:spcPct val="80000"/>
              </a:lnSpc>
              <a:buSzPct val="25000"/>
              <a:buFont typeface="Wingdings 2" charset="2"/>
              <a:buChar char=""/>
            </a:pPr>
            <a:r>
              <a:rPr lang="en-IN" sz="4800">
                <a:solidFill>
                  <a:srgbClr val="FFFFFF"/>
                </a:solidFill>
                <a:latin typeface="Arial Unicode MS"/>
                <a:ea typeface="Arial Unicode MS"/>
              </a:rPr>
              <a:t>3.घबराइए मत,हिंदी की अपनी छोटी-छोटी गलतियों से।</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राजभाषा में कामकाज के पांच मंत्र </a:t>
            </a:r>
            <a:endParaRPr/>
          </a:p>
        </p:txBody>
      </p:sp>
      <p:sp>
        <p:nvSpPr>
          <p:cNvPr id="109" name="CustomShape 2"/>
          <p:cNvSpPr/>
          <p:nvPr/>
        </p:nvSpPr>
        <p:spPr>
          <a:xfrm>
            <a:off x="457200" y="1600200"/>
            <a:ext cx="8228880" cy="4708440"/>
          </a:xfrm>
          <a:prstGeom prst="rect">
            <a:avLst/>
          </a:prstGeom>
          <a:noFill/>
          <a:ln>
            <a:noFill/>
          </a:ln>
        </p:spPr>
        <p:txBody>
          <a:bodyPr lIns="90000" tIns="45000" rIns="90000" bIns="45000"/>
          <a:lstStyle/>
          <a:p>
            <a:pPr>
              <a:lnSpc>
                <a:spcPct val="80000"/>
              </a:lnSpc>
            </a:pPr>
            <a:endParaRPr/>
          </a:p>
          <a:p>
            <a:pPr>
              <a:lnSpc>
                <a:spcPct val="80000"/>
              </a:lnSpc>
              <a:buSzPct val="25000"/>
              <a:buFont typeface="Wingdings 2" charset="2"/>
              <a:buChar char=""/>
            </a:pPr>
            <a:r>
              <a:rPr lang="en-IN" sz="4000">
                <a:solidFill>
                  <a:srgbClr val="FFFFFF"/>
                </a:solidFill>
                <a:latin typeface="Arial Unicode MS"/>
                <a:ea typeface="Arial Unicode MS"/>
              </a:rPr>
              <a:t>4. अटकिए मत शब्दों के लिए, आरंभ में अंग्रेजी शब्द देवनागरी में ही लिख दीजिए।</a:t>
            </a:r>
            <a:endParaRPr/>
          </a:p>
          <a:p>
            <a:pPr algn="just">
              <a:lnSpc>
                <a:spcPct val="80000"/>
              </a:lnSpc>
              <a:buSzPct val="25000"/>
              <a:buFont typeface="Wingdings 2" charset="2"/>
              <a:buChar char=""/>
            </a:pPr>
            <a:r>
              <a:rPr lang="en-IN" sz="4000">
                <a:solidFill>
                  <a:srgbClr val="FFFFFF"/>
                </a:solidFill>
                <a:latin typeface="Arial Unicode MS"/>
                <a:ea typeface="Arial Unicode MS"/>
              </a:rPr>
              <a:t>5. अभ्यास बढ़ाते रहें, जब तक कि आपमें आत्मविश्वास   न आ जाए।</a:t>
            </a:r>
            <a:endParaRPr/>
          </a:p>
          <a:p>
            <a:pPr>
              <a:lnSpc>
                <a:spcPct val="80000"/>
              </a:lnSpc>
            </a:pPr>
            <a:r>
              <a:rPr lang="en-IN" sz="4000">
                <a:solidFill>
                  <a:srgbClr val="FFFFFF"/>
                </a:solidFill>
                <a:latin typeface="Arial Unicode MS"/>
                <a:ea typeface="Arial Unicode MS"/>
              </a:rPr>
              <a:t>   एक दिन आप यह पाएंगे कि आप अपना कार्य हिंदी में अधिक अच्छी तरह करने लगे हैं।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457200" y="274680"/>
            <a:ext cx="8228880" cy="1142280"/>
          </a:xfrm>
          <a:prstGeom prst="rect">
            <a:avLst/>
          </a:prstGeom>
          <a:noFill/>
          <a:ln>
            <a:noFill/>
          </a:ln>
        </p:spPr>
      </p:sp>
      <p:sp>
        <p:nvSpPr>
          <p:cNvPr id="111" name="CustomShape 2"/>
          <p:cNvSpPr/>
          <p:nvPr/>
        </p:nvSpPr>
        <p:spPr>
          <a:xfrm>
            <a:off x="457200" y="1600200"/>
            <a:ext cx="8228880" cy="4708440"/>
          </a:xfrm>
          <a:prstGeom prst="rect">
            <a:avLst/>
          </a:prstGeom>
          <a:noFill/>
          <a:ln>
            <a:noFill/>
          </a:ln>
        </p:spPr>
      </p:sp>
      <p:sp>
        <p:nvSpPr>
          <p:cNvPr id="112" name="CustomShape 3"/>
          <p:cNvSpPr/>
          <p:nvPr/>
        </p:nvSpPr>
        <p:spPr>
          <a:xfrm>
            <a:off x="1219320" y="1905120"/>
            <a:ext cx="8870400" cy="1554480"/>
          </a:xfrm>
          <a:prstGeom prst="rect">
            <a:avLst/>
          </a:prstGeom>
          <a:noFill/>
          <a:ln>
            <a:noFill/>
          </a:ln>
        </p:spPr>
        <p:txBody>
          <a:bodyPr lIns="90000" tIns="45000" rIns="90000" bIns="45000"/>
          <a:lstStyle/>
          <a:p>
            <a:pPr>
              <a:lnSpc>
                <a:spcPct val="100000"/>
              </a:lnSpc>
            </a:pPr>
            <a:r>
              <a:rPr lang="en-IN" sz="5400" b="1">
                <a:solidFill>
                  <a:srgbClr val="FFFFFF"/>
                </a:solidFill>
                <a:latin typeface="Book Antiqua"/>
              </a:rPr>
              <a:t>     </a:t>
            </a:r>
            <a:r>
              <a:rPr lang="en-IN" sz="9600" b="1">
                <a:solidFill>
                  <a:srgbClr val="FFFFFF"/>
                </a:solidFill>
                <a:latin typeface="Arial Unicode MS"/>
                <a:ea typeface="Arial Unicode MS"/>
              </a:rPr>
              <a:t>धन्यवाद</a:t>
            </a:r>
            <a:r>
              <a:rPr lang="en-IN" sz="5400" b="1">
                <a:solidFill>
                  <a:srgbClr val="FFFFFF"/>
                </a:solidFill>
                <a:latin typeface="Book Antiqua"/>
                <a:ea typeface="Arial Unicode MS"/>
              </a:rP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dirty="0">
                <a:latin typeface="Arial Unicode MS"/>
                <a:ea typeface="Arial Unicode MS"/>
              </a:rPr>
              <a:t>   </a:t>
            </a:r>
            <a:r>
              <a:rPr lang="en-IN" sz="4100" b="1" dirty="0" err="1">
                <a:solidFill>
                  <a:schemeClr val="bg1"/>
                </a:solidFill>
                <a:latin typeface="Arial Unicode MS"/>
                <a:ea typeface="Arial Unicode MS"/>
              </a:rPr>
              <a:t>राजभाषा</a:t>
            </a:r>
            <a:r>
              <a:rPr lang="en-IN" sz="4100" b="1" dirty="0">
                <a:solidFill>
                  <a:schemeClr val="bg1"/>
                </a:solidFill>
                <a:latin typeface="Arial Unicode MS"/>
                <a:ea typeface="Arial Unicode MS"/>
              </a:rPr>
              <a:t> </a:t>
            </a:r>
            <a:r>
              <a:rPr lang="en-IN" sz="4100" b="1" dirty="0" err="1">
                <a:solidFill>
                  <a:schemeClr val="bg1"/>
                </a:solidFill>
                <a:latin typeface="Arial Unicode MS"/>
                <a:ea typeface="Arial Unicode MS"/>
              </a:rPr>
              <a:t>नीति</a:t>
            </a:r>
            <a:r>
              <a:rPr lang="en-IN" sz="4100" b="1" dirty="0">
                <a:solidFill>
                  <a:schemeClr val="bg1"/>
                </a:solidFill>
                <a:latin typeface="Arial Unicode MS"/>
                <a:ea typeface="Arial Unicode MS"/>
              </a:rPr>
              <a:t> – </a:t>
            </a:r>
            <a:r>
              <a:rPr lang="en-IN" sz="4100" b="1" dirty="0" err="1">
                <a:solidFill>
                  <a:schemeClr val="bg1"/>
                </a:solidFill>
                <a:latin typeface="Arial Unicode MS"/>
                <a:ea typeface="Arial Unicode MS"/>
              </a:rPr>
              <a:t>संवैधानिक</a:t>
            </a:r>
            <a:r>
              <a:rPr lang="en-IN" sz="4100" b="1" dirty="0">
                <a:solidFill>
                  <a:schemeClr val="bg1"/>
                </a:solidFill>
                <a:latin typeface="Arial Unicode MS"/>
                <a:ea typeface="Arial Unicode MS"/>
              </a:rPr>
              <a:t> </a:t>
            </a:r>
            <a:r>
              <a:rPr lang="en-IN" sz="4100" b="1" dirty="0" err="1">
                <a:solidFill>
                  <a:schemeClr val="bg1"/>
                </a:solidFill>
                <a:latin typeface="Arial Unicode MS"/>
                <a:ea typeface="Arial Unicode MS"/>
              </a:rPr>
              <a:t>प्रावधान</a:t>
            </a:r>
            <a:r>
              <a:rPr lang="en-IN" sz="4100" b="1" dirty="0">
                <a:solidFill>
                  <a:schemeClr val="bg1"/>
                </a:solidFill>
                <a:latin typeface="Arial Unicode MS"/>
                <a:ea typeface="Arial Unicode MS"/>
              </a:rPr>
              <a:t> </a:t>
            </a:r>
            <a:endParaRPr>
              <a:solidFill>
                <a:schemeClr val="bg1"/>
              </a:solidFill>
            </a:endParaRPr>
          </a:p>
        </p:txBody>
      </p:sp>
      <p:sp>
        <p:nvSpPr>
          <p:cNvPr id="76" name="CustomShape 2"/>
          <p:cNvSpPr/>
          <p:nvPr/>
        </p:nvSpPr>
        <p:spPr>
          <a:xfrm>
            <a:off x="457200" y="1463040"/>
            <a:ext cx="8228880" cy="4708440"/>
          </a:xfrm>
          <a:prstGeom prst="rect">
            <a:avLst/>
          </a:prstGeom>
          <a:noFill/>
          <a:ln>
            <a:noFill/>
          </a:ln>
        </p:spPr>
        <p:txBody>
          <a:bodyPr lIns="90000" tIns="45000" rIns="90000" bIns="45000"/>
          <a:lstStyle/>
          <a:p>
            <a:pPr algn="just">
              <a:lnSpc>
                <a:spcPct val="100000"/>
              </a:lnSpc>
              <a:buSzPct val="25000"/>
              <a:buFont typeface="Wingdings 2" charset="2"/>
              <a:buChar char=""/>
            </a:pPr>
            <a:r>
              <a:rPr lang="en-IN" sz="3200" dirty="0">
                <a:solidFill>
                  <a:srgbClr val="FFFFFF"/>
                </a:solidFill>
                <a:latin typeface="Arial Unicode MS"/>
                <a:ea typeface="Arial Unicode MS"/>
              </a:rPr>
              <a:t>14 सितंबर,1949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संविधान</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सभा</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द्वारा</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देवनागरी</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लिपि</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में</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लिखी</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हिंदी</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संघ</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राजभाषा</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रुप</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में</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अंगीकार</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किया</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गया</a:t>
            </a:r>
            <a:r>
              <a:rPr lang="en-IN" sz="3200" dirty="0">
                <a:solidFill>
                  <a:srgbClr val="FFFFFF"/>
                </a:solidFill>
                <a:latin typeface="Arial Unicode MS"/>
                <a:ea typeface="Arial Unicode MS"/>
              </a:rPr>
              <a:t> । </a:t>
            </a:r>
            <a:endParaRPr/>
          </a:p>
          <a:p>
            <a:pPr algn="just">
              <a:lnSpc>
                <a:spcPct val="100000"/>
              </a:lnSpc>
              <a:buSzPct val="25000"/>
              <a:buFont typeface="Wingdings 2" charset="2"/>
              <a:buChar char=""/>
            </a:pP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संविधान</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343 </a:t>
            </a:r>
            <a:r>
              <a:rPr lang="en-IN" sz="3200" dirty="0" err="1">
                <a:solidFill>
                  <a:srgbClr val="FFFFFF"/>
                </a:solidFill>
                <a:latin typeface="Arial Unicode MS"/>
                <a:ea typeface="Arial Unicode MS"/>
              </a:rPr>
              <a:t>से</a:t>
            </a:r>
            <a:r>
              <a:rPr lang="en-IN" sz="3200" dirty="0">
                <a:solidFill>
                  <a:srgbClr val="FFFFFF"/>
                </a:solidFill>
                <a:latin typeface="Arial Unicode MS"/>
                <a:ea typeface="Arial Unicode MS"/>
              </a:rPr>
              <a:t> 351 </a:t>
            </a:r>
            <a:r>
              <a:rPr lang="en-IN" sz="3200" dirty="0" err="1">
                <a:solidFill>
                  <a:srgbClr val="FFFFFF"/>
                </a:solidFill>
                <a:latin typeface="Arial Unicode MS"/>
                <a:ea typeface="Arial Unicode MS"/>
              </a:rPr>
              <a:t>तक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अनुच्छेद</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भाषा</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संबंधित</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है</a:t>
            </a:r>
            <a:r>
              <a:rPr lang="en-IN" sz="3200" dirty="0">
                <a:solidFill>
                  <a:srgbClr val="FFFFFF"/>
                </a:solidFill>
                <a:latin typeface="Arial Unicode MS"/>
                <a:ea typeface="Arial Unicode MS"/>
              </a:rPr>
              <a:t>।</a:t>
            </a:r>
            <a:endParaRPr/>
          </a:p>
          <a:p>
            <a:pPr algn="just">
              <a:lnSpc>
                <a:spcPct val="100000"/>
              </a:lnSpc>
              <a:buSzPct val="25000"/>
              <a:buFont typeface="Wingdings 2" charset="2"/>
              <a:buChar char=""/>
            </a:pP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संविधान</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अनुच्छेद</a:t>
            </a:r>
            <a:r>
              <a:rPr lang="en-IN" sz="3200" dirty="0">
                <a:solidFill>
                  <a:srgbClr val="FFFFFF"/>
                </a:solidFill>
                <a:latin typeface="Arial Unicode MS"/>
                <a:ea typeface="Arial Unicode MS"/>
              </a:rPr>
              <a:t> 343(1) </a:t>
            </a:r>
            <a:r>
              <a:rPr lang="en-IN" sz="3200" dirty="0" err="1">
                <a:solidFill>
                  <a:srgbClr val="FFFFFF"/>
                </a:solidFill>
                <a:latin typeface="Arial Unicode MS"/>
                <a:ea typeface="Arial Unicode MS"/>
              </a:rPr>
              <a:t>में</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यह</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कहा</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गया</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है</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संघ</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राजभाषा</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देवनागरी</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लिपि</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में</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लिखी</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हिंदी</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होगी</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तथा</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अंकों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स्वरुप</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भारतीय</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अंको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का</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अंतर्राष्ट्रीय</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रुप</a:t>
            </a:r>
            <a:r>
              <a:rPr lang="en-IN" sz="3200" dirty="0">
                <a:solidFill>
                  <a:srgbClr val="FFFFFF"/>
                </a:solidFill>
                <a:latin typeface="Arial Unicode MS"/>
                <a:ea typeface="Arial Unicode MS"/>
              </a:rPr>
              <a:t> </a:t>
            </a:r>
            <a:r>
              <a:rPr lang="en-IN" sz="3200" dirty="0" err="1">
                <a:solidFill>
                  <a:srgbClr val="FFFFFF"/>
                </a:solidFill>
                <a:latin typeface="Arial Unicode MS"/>
                <a:ea typeface="Arial Unicode MS"/>
              </a:rPr>
              <a:t>होगा</a:t>
            </a:r>
            <a:r>
              <a:rPr lang="en-IN" sz="3200" dirty="0">
                <a:solidFill>
                  <a:srgbClr val="FFFFFF"/>
                </a:solidFill>
                <a:latin typeface="Arial Unicode MS"/>
                <a:ea typeface="Arial Unicode MS"/>
              </a:rPr>
              <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a:solidFill>
                  <a:srgbClr val="FFFFFF"/>
                </a:solidFill>
                <a:latin typeface="Arial Unicode MS"/>
                <a:ea typeface="Arial Unicode MS"/>
              </a:rPr>
              <a:t> राजभाषा नीति – संवैधानिक प्रावधान </a:t>
            </a:r>
            <a:endParaRPr/>
          </a:p>
        </p:txBody>
      </p:sp>
      <p:sp>
        <p:nvSpPr>
          <p:cNvPr id="78" name="CustomShape 2"/>
          <p:cNvSpPr/>
          <p:nvPr/>
        </p:nvSpPr>
        <p:spPr>
          <a:xfrm>
            <a:off x="457200" y="1600200"/>
            <a:ext cx="8228880" cy="4708440"/>
          </a:xfrm>
          <a:prstGeom prst="rect">
            <a:avLst/>
          </a:prstGeom>
          <a:noFill/>
          <a:ln>
            <a:noFill/>
          </a:ln>
        </p:spPr>
        <p:txBody>
          <a:bodyPr lIns="90000" tIns="45000" rIns="90000" bIns="45000"/>
          <a:lstStyle/>
          <a:p>
            <a:pPr algn="just">
              <a:lnSpc>
                <a:spcPct val="100000"/>
              </a:lnSpc>
              <a:buSzPct val="25000"/>
              <a:buFont typeface="Wingdings 2" charset="2"/>
              <a:buChar char=""/>
            </a:pPr>
            <a:r>
              <a:rPr lang="en-IN" sz="3200">
                <a:solidFill>
                  <a:srgbClr val="FFFFFF"/>
                </a:solidFill>
                <a:latin typeface="Arial Unicode MS"/>
                <a:ea typeface="Arial Unicode MS"/>
              </a:rPr>
              <a:t>अनुच्छेद 343(2) – संविधान लागू के 15 वर्षों तक अंग्रेजी का प्रयोग जारी। राष्ट्रपति आदेश द्वारा 1965 के पहले भी हिंदी के साथ- साथ अंग्रेजी के प्रयोग की अनुमति का प्रावधान ।</a:t>
            </a:r>
            <a:endParaRPr/>
          </a:p>
          <a:p>
            <a:pPr algn="just">
              <a:lnSpc>
                <a:spcPct val="100000"/>
              </a:lnSpc>
            </a:pPr>
            <a:endParaRPr/>
          </a:p>
          <a:p>
            <a:pPr algn="just">
              <a:lnSpc>
                <a:spcPct val="100000"/>
              </a:lnSpc>
              <a:buSzPct val="25000"/>
              <a:buFont typeface="Wingdings 2" charset="2"/>
              <a:buChar char=""/>
            </a:pPr>
            <a:r>
              <a:rPr lang="en-IN" sz="3200">
                <a:solidFill>
                  <a:srgbClr val="FFFFFF"/>
                </a:solidFill>
                <a:latin typeface="Arial Unicode MS"/>
                <a:ea typeface="Arial Unicode MS"/>
              </a:rPr>
              <a:t>अनुच्छेद 343(3)- संसद को अधिकार- 1965 के बाद भी सरकारी कामकाज में अंग्रेजी के प्रयोग को जारी ऱखने की व्यवस्था कर सकती है।</a:t>
            </a:r>
            <a:endParaRPr/>
          </a:p>
          <a:p>
            <a:pPr algn="just">
              <a:lnSpc>
                <a:spcPct val="100000"/>
              </a:lnSpc>
            </a:pPr>
            <a:endParaRPr/>
          </a:p>
          <a:p>
            <a:pPr algn="just">
              <a:lnSpc>
                <a:spcPct val="100000"/>
              </a:lnSpc>
              <a:buSzPct val="25000"/>
              <a:buFont typeface="Wingdings 2" charset="2"/>
              <a:buChar char=""/>
            </a:pPr>
            <a:r>
              <a:rPr lang="en-IN" sz="3200">
                <a:solidFill>
                  <a:srgbClr val="FFFFFF"/>
                </a:solidFill>
                <a:latin typeface="Arial Unicode MS"/>
                <a:ea typeface="Arial Unicode MS"/>
              </a:rPr>
              <a:t>इसी के तहत राजभाषा अधिनियम,1963 पारित ।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685800" y="380880"/>
            <a:ext cx="7771680" cy="2056680"/>
          </a:xfrm>
          <a:prstGeom prst="rect">
            <a:avLst/>
          </a:prstGeom>
          <a:noFill/>
          <a:ln>
            <a:noFill/>
          </a:ln>
        </p:spPr>
        <p:txBody>
          <a:bodyPr lIns="45720" tIns="0" rIns="45720" bIns="0" anchor="b"/>
          <a:lstStyle/>
          <a:p>
            <a:r>
              <a:rPr lang="en-IN" sz="4800" b="1">
                <a:solidFill>
                  <a:srgbClr val="FFFFFF"/>
                </a:solidFill>
                <a:latin typeface="Arial Unicode MS"/>
                <a:ea typeface="Arial Unicode MS"/>
              </a:rPr>
              <a:t>   राजभाषा अधिनियम,1963</a:t>
            </a:r>
            <a:endParaRPr/>
          </a:p>
          <a:p>
            <a:pPr>
              <a:lnSpc>
                <a:spcPct val="100000"/>
              </a:lnSpc>
            </a:pPr>
            <a:endParaRPr/>
          </a:p>
        </p:txBody>
      </p:sp>
      <p:sp>
        <p:nvSpPr>
          <p:cNvPr id="80" name="CustomShape 2"/>
          <p:cNvSpPr/>
          <p:nvPr/>
        </p:nvSpPr>
        <p:spPr>
          <a:xfrm>
            <a:off x="533520" y="1815120"/>
            <a:ext cx="8228880" cy="3885480"/>
          </a:xfrm>
          <a:prstGeom prst="rect">
            <a:avLst/>
          </a:prstGeom>
          <a:noFill/>
          <a:ln>
            <a:noFill/>
          </a:ln>
        </p:spPr>
        <p:txBody>
          <a:bodyPr lIns="90000" tIns="45000" rIns="90000" bIns="45000"/>
          <a:lstStyle/>
          <a:p>
            <a:pPr>
              <a:lnSpc>
                <a:spcPct val="80000"/>
              </a:lnSpc>
            </a:pPr>
            <a:endParaRPr/>
          </a:p>
          <a:p>
            <a:pPr algn="just">
              <a:lnSpc>
                <a:spcPct val="80000"/>
              </a:lnSpc>
              <a:buSzPct val="25000"/>
              <a:buFont typeface="Wingdings 2" charset="2"/>
              <a:buAutoNum type="arabicPeriod"/>
            </a:pPr>
            <a:r>
              <a:rPr lang="en-IN" sz="3200" b="1">
                <a:solidFill>
                  <a:srgbClr val="FFFFFF"/>
                </a:solidFill>
                <a:latin typeface="Arial Unicode MS"/>
                <a:ea typeface="Arial Unicode MS"/>
              </a:rPr>
              <a:t>राजभाषा अधिनियम 1963 की धारा 3(3)के  अतर्गत  संकल्प,साधारण आदेश  (परिपत्र, कार्यालय ,आदेश),नियम,अधिसूचना,प्रशासनिक एवं अन्य रिपोर्ट, प्रेस विज्ञप्ति, संविदा, करार,अनुज्ञप्ति,अनुज्ञा पत्र, सूचना और निविदा प्रारुप  आते हैं।</a:t>
            </a:r>
            <a:endParaRPr/>
          </a:p>
          <a:p>
            <a:pPr algn="just">
              <a:lnSpc>
                <a:spcPct val="80000"/>
              </a:lnSpc>
            </a:pPr>
            <a:endParaRPr/>
          </a:p>
          <a:p>
            <a:pPr algn="just">
              <a:lnSpc>
                <a:spcPct val="80000"/>
              </a:lnSpc>
              <a:buSzPct val="25000"/>
              <a:buFont typeface="Wingdings 2" charset="2"/>
              <a:buAutoNum type="arabicPeriod"/>
            </a:pPr>
            <a:r>
              <a:rPr lang="en-IN" sz="3200" b="1">
                <a:solidFill>
                  <a:srgbClr val="FFFFFF"/>
                </a:solidFill>
                <a:latin typeface="Arial Unicode MS"/>
                <a:ea typeface="Arial Unicode MS"/>
              </a:rPr>
              <a:t>उपर्युक्त सभी दस्तावेज अनिवार्यतः द्विभाषी (हिंदी-</a:t>
            </a:r>
            <a:endParaRPr/>
          </a:p>
          <a:p>
            <a:pPr>
              <a:lnSpc>
                <a:spcPct val="80000"/>
              </a:lnSpc>
            </a:pPr>
            <a:r>
              <a:rPr lang="en-IN" sz="3200" b="1">
                <a:solidFill>
                  <a:srgbClr val="FFFFFF"/>
                </a:solidFill>
                <a:latin typeface="Arial Unicode MS"/>
                <a:ea typeface="Arial Unicode MS"/>
              </a:rPr>
              <a:t>   अंग्रेजी) में   जारी किए जाएंगे</a:t>
            </a:r>
            <a:r>
              <a:rPr lang="en-IN" sz="2800" b="1">
                <a:solidFill>
                  <a:srgbClr val="FFFFFF"/>
                </a:solidFill>
                <a:latin typeface="Arial Unicode MS"/>
                <a:ea typeface="Arial Unicode MS"/>
              </a:rPr>
              <a:t>।</a:t>
            </a:r>
            <a:endParaRPr/>
          </a:p>
          <a:p>
            <a:pPr>
              <a:lnSpc>
                <a:spcPct val="80000"/>
              </a:lnSpc>
            </a:pPr>
            <a:r>
              <a:rPr lang="en-IN" sz="2400">
                <a:solidFill>
                  <a:srgbClr val="FFFFFF"/>
                </a:solidFill>
                <a:latin typeface="Book Antiqua"/>
                <a:ea typeface="Mang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राजभाषा अधिनियम</a:t>
            </a:r>
            <a:endParaRPr/>
          </a:p>
        </p:txBody>
      </p:sp>
      <p:sp>
        <p:nvSpPr>
          <p:cNvPr id="82" name="CustomShape 2"/>
          <p:cNvSpPr/>
          <p:nvPr/>
        </p:nvSpPr>
        <p:spPr>
          <a:xfrm>
            <a:off x="457200" y="1600200"/>
            <a:ext cx="8228880" cy="4708440"/>
          </a:xfrm>
          <a:prstGeom prst="rect">
            <a:avLst/>
          </a:prstGeom>
          <a:noFill/>
          <a:ln>
            <a:noFill/>
          </a:ln>
        </p:spPr>
        <p:txBody>
          <a:bodyPr lIns="90000" tIns="45000" rIns="90000" bIns="45000"/>
          <a:lstStyle/>
          <a:p>
            <a:pPr>
              <a:lnSpc>
                <a:spcPct val="80000"/>
              </a:lnSpc>
            </a:pPr>
            <a:endParaRPr/>
          </a:p>
          <a:p>
            <a:pPr algn="just">
              <a:lnSpc>
                <a:spcPct val="80000"/>
              </a:lnSpc>
              <a:buSzPct val="25000"/>
              <a:buFont typeface="Wingdings 2" charset="2"/>
              <a:buChar char=""/>
            </a:pPr>
            <a:r>
              <a:rPr lang="en-IN" sz="4000" b="1">
                <a:solidFill>
                  <a:srgbClr val="FFFFFF"/>
                </a:solidFill>
                <a:latin typeface="Arial Unicode MS"/>
                <a:ea typeface="Arial Unicode MS"/>
              </a:rPr>
              <a:t>केंद्रीय सरकार इ</a:t>
            </a:r>
            <a:r>
              <a:rPr lang="en-IN" sz="4000">
                <a:solidFill>
                  <a:srgbClr val="FFFFFF"/>
                </a:solidFill>
                <a:latin typeface="Arial Unicode MS"/>
                <a:ea typeface="Arial Unicode MS"/>
              </a:rPr>
              <a:t>न</a:t>
            </a:r>
            <a:r>
              <a:rPr lang="en-IN" sz="4000" b="1">
                <a:solidFill>
                  <a:srgbClr val="FFFFFF"/>
                </a:solidFill>
                <a:latin typeface="Arial Unicode MS"/>
                <a:ea typeface="Arial Unicode MS"/>
              </a:rPr>
              <a:t> अधिनियमों के प्रावधानों को कार्यान्वित करने के लिए शासकीय राजपत्र में अधिसूचना द्वारा नियम बना सकेगी ।</a:t>
            </a:r>
            <a:endParaRPr/>
          </a:p>
          <a:p>
            <a:pPr algn="just">
              <a:lnSpc>
                <a:spcPct val="80000"/>
              </a:lnSpc>
            </a:pPr>
            <a:endParaRPr/>
          </a:p>
          <a:p>
            <a:pPr algn="just">
              <a:lnSpc>
                <a:spcPct val="80000"/>
              </a:lnSpc>
              <a:buSzPct val="25000"/>
              <a:buFont typeface="Wingdings 2" charset="2"/>
              <a:buChar char=""/>
            </a:pPr>
            <a:r>
              <a:rPr lang="en-IN" sz="4000" b="1">
                <a:solidFill>
                  <a:srgbClr val="FFFFFF"/>
                </a:solidFill>
                <a:latin typeface="Arial Unicode MS"/>
                <a:ea typeface="Arial Unicode MS"/>
              </a:rPr>
              <a:t>इसी उपबं</a:t>
            </a:r>
            <a:r>
              <a:rPr lang="en-IN" sz="4000">
                <a:solidFill>
                  <a:srgbClr val="FFFFFF"/>
                </a:solidFill>
                <a:latin typeface="Arial Unicode MS"/>
                <a:ea typeface="Arial Unicode MS"/>
              </a:rPr>
              <a:t>ध</a:t>
            </a:r>
            <a:r>
              <a:rPr lang="en-IN" sz="4000" b="1">
                <a:solidFill>
                  <a:srgbClr val="FFFFFF"/>
                </a:solidFill>
                <a:latin typeface="Arial Unicode MS"/>
                <a:ea typeface="Arial Unicode MS"/>
              </a:rPr>
              <a:t> के अनुसरण में राजभाषा नियम,1976 बनाया गया । </a:t>
            </a:r>
            <a:endParaRPr/>
          </a:p>
          <a:p>
            <a:pPr algn="just">
              <a:lnSpc>
                <a:spcPct val="80000"/>
              </a:lnSpc>
            </a:pPr>
            <a:r>
              <a:rPr lang="en-IN" sz="2800" b="1">
                <a:solidFill>
                  <a:srgbClr val="FFFFFF"/>
                </a:solidFill>
                <a:latin typeface="Arial Unicode MS"/>
                <a:ea typeface="Arial Unicode MS"/>
              </a:rPr>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a:solidFill>
                  <a:srgbClr val="FFFFFF"/>
                </a:solidFill>
                <a:latin typeface="Lucida Sans"/>
              </a:rPr>
              <a:t> </a:t>
            </a:r>
            <a:r>
              <a:rPr lang="en-IN" sz="4100" b="1">
                <a:solidFill>
                  <a:srgbClr val="FFFFFF"/>
                </a:solidFill>
                <a:latin typeface="Arial Unicode MS"/>
                <a:ea typeface="Arial Unicode MS"/>
              </a:rPr>
              <a:t> राजभाषा नियम,1976(यथासंशोधित,1987)</a:t>
            </a:r>
            <a:endParaRPr/>
          </a:p>
        </p:txBody>
      </p:sp>
      <p:sp>
        <p:nvSpPr>
          <p:cNvPr id="84" name="CustomShape 2"/>
          <p:cNvSpPr/>
          <p:nvPr/>
        </p:nvSpPr>
        <p:spPr>
          <a:xfrm>
            <a:off x="457200" y="1600200"/>
            <a:ext cx="8228880" cy="4708440"/>
          </a:xfrm>
          <a:prstGeom prst="rect">
            <a:avLst/>
          </a:prstGeom>
          <a:noFill/>
          <a:ln>
            <a:noFill/>
          </a:ln>
        </p:spPr>
        <p:txBody>
          <a:bodyPr lIns="90000" tIns="45000" rIns="90000" bIns="45000"/>
          <a:lstStyle/>
          <a:p>
            <a:pPr>
              <a:lnSpc>
                <a:spcPct val="80000"/>
              </a:lnSpc>
            </a:pPr>
            <a:endParaRPr/>
          </a:p>
          <a:p>
            <a:pPr algn="just">
              <a:lnSpc>
                <a:spcPct val="80000"/>
              </a:lnSpc>
              <a:buSzPct val="25000"/>
              <a:buFont typeface="Wingdings" charset="2"/>
              <a:buChar char=""/>
            </a:pPr>
            <a:r>
              <a:rPr lang="en-IN" sz="4800">
                <a:solidFill>
                  <a:srgbClr val="FFFFFF"/>
                </a:solidFill>
                <a:latin typeface="Arial Unicode MS"/>
                <a:ea typeface="Arial Unicode MS"/>
              </a:rPr>
              <a:t>ये नियम तमिलनाडु राज्य के सिवाय संपूर्ण भारत पर लागू होते हैं।</a:t>
            </a:r>
            <a:endParaRPr/>
          </a:p>
          <a:p>
            <a:pPr algn="just">
              <a:lnSpc>
                <a:spcPct val="80000"/>
              </a:lnSpc>
            </a:pPr>
            <a:endParaRPr/>
          </a:p>
          <a:p>
            <a:pPr algn="just">
              <a:lnSpc>
                <a:spcPct val="80000"/>
              </a:lnSpc>
              <a:buSzPct val="25000"/>
              <a:buFont typeface="Wingdings" charset="2"/>
              <a:buChar char=""/>
            </a:pPr>
            <a:r>
              <a:rPr lang="en-IN" sz="4800">
                <a:solidFill>
                  <a:srgbClr val="FFFFFF"/>
                </a:solidFill>
                <a:latin typeface="Arial Unicode MS"/>
                <a:ea typeface="Arial Unicode MS"/>
              </a:rPr>
              <a:t>संपूर्ण भारत को भाषायी आधार पर तीन भागों क्षेत्र ‘क’, ‘ख’ एवं ‘ग’ क्षेत्र में बांटा गया है।</a:t>
            </a:r>
            <a:endParaRPr/>
          </a:p>
          <a:p>
            <a:pPr>
              <a:lnSpc>
                <a:spcPct val="100000"/>
              </a:lnSpc>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dirty="0">
                <a:solidFill>
                  <a:srgbClr val="FFFFFF"/>
                </a:solidFill>
                <a:latin typeface="Arial Unicode MS"/>
                <a:ea typeface="Arial Unicode MS"/>
              </a:rPr>
              <a:t>                 </a:t>
            </a:r>
            <a:r>
              <a:rPr lang="en-IN" sz="4100" b="1" dirty="0" smtClean="0">
                <a:solidFill>
                  <a:srgbClr val="FFFFFF"/>
                </a:solidFill>
                <a:latin typeface="Arial Unicode MS"/>
                <a:ea typeface="Arial Unicode MS"/>
              </a:rPr>
              <a:t>   </a:t>
            </a:r>
            <a:r>
              <a:rPr lang="en-IN" sz="4100" b="1" dirty="0" err="1" smtClean="0">
                <a:solidFill>
                  <a:srgbClr val="FFFFFF"/>
                </a:solidFill>
                <a:latin typeface="Arial Unicode MS"/>
                <a:ea typeface="Arial Unicode MS"/>
              </a:rPr>
              <a:t>भाषायी</a:t>
            </a:r>
            <a:r>
              <a:rPr lang="en-IN" sz="4100" b="1" dirty="0" smtClean="0">
                <a:solidFill>
                  <a:srgbClr val="FFFFFF"/>
                </a:solidFill>
                <a:latin typeface="Arial Unicode MS"/>
                <a:ea typeface="Arial Unicode MS"/>
              </a:rPr>
              <a:t> </a:t>
            </a:r>
            <a:r>
              <a:rPr lang="en-IN" sz="4100" b="1" dirty="0" err="1">
                <a:solidFill>
                  <a:srgbClr val="FFFFFF"/>
                </a:solidFill>
                <a:latin typeface="Arial Unicode MS"/>
                <a:ea typeface="Arial Unicode MS"/>
              </a:rPr>
              <a:t>वर्ग</a:t>
            </a:r>
            <a:endParaRPr/>
          </a:p>
        </p:txBody>
      </p:sp>
      <p:graphicFrame>
        <p:nvGraphicFramePr>
          <p:cNvPr id="86" name="Table 2"/>
          <p:cNvGraphicFramePr/>
          <p:nvPr/>
        </p:nvGraphicFramePr>
        <p:xfrm>
          <a:off x="428596" y="1214422"/>
          <a:ext cx="8181164" cy="6452738"/>
        </p:xfrm>
        <a:graphic>
          <a:graphicData uri="http://schemas.openxmlformats.org/drawingml/2006/table">
            <a:tbl>
              <a:tblPr/>
              <a:tblGrid>
                <a:gridCol w="1136372"/>
                <a:gridCol w="7044792"/>
              </a:tblGrid>
              <a:tr h="2527210">
                <a:tc>
                  <a:txBody>
                    <a:bodyPr/>
                    <a:lstStyle/>
                    <a:p>
                      <a:pPr>
                        <a:lnSpc>
                          <a:spcPct val="100000"/>
                        </a:lnSpc>
                      </a:pPr>
                      <a:r>
                        <a:rPr lang="en-IN" b="1" dirty="0">
                          <a:solidFill>
                            <a:srgbClr val="FF0000"/>
                          </a:solidFill>
                          <a:latin typeface="Mangal" pitchFamily="18" charset="0"/>
                          <a:ea typeface="Arial Unicode MS"/>
                          <a:cs typeface="Mangal" pitchFamily="18" charset="0"/>
                        </a:rPr>
                        <a:t>क </a:t>
                      </a:r>
                      <a:r>
                        <a:rPr lang="en-IN" b="1" dirty="0" err="1">
                          <a:solidFill>
                            <a:srgbClr val="FF0000"/>
                          </a:solidFill>
                          <a:latin typeface="Mangal" pitchFamily="18" charset="0"/>
                          <a:ea typeface="Arial Unicode MS"/>
                          <a:cs typeface="Mangal" pitchFamily="18" charset="0"/>
                        </a:rPr>
                        <a:t>क्षेत्र</a:t>
                      </a:r>
                      <a:endParaRPr>
                        <a:solidFill>
                          <a:srgbClr val="FF0000"/>
                        </a:solidFill>
                        <a:latin typeface="Mangal" pitchFamily="18" charset="0"/>
                        <a:cs typeface="Mangal" pitchFamily="18" charset="0"/>
                      </a:endParaRPr>
                    </a:p>
                  </a:txBody>
                  <a:tcPr/>
                </a:tc>
                <a:tc>
                  <a:txBody>
                    <a:bodyPr/>
                    <a:lstStyle/>
                    <a:p>
                      <a:pPr algn="just">
                        <a:lnSpc>
                          <a:spcPct val="100000"/>
                        </a:lnSpc>
                      </a:pPr>
                      <a:r>
                        <a:rPr lang="en-IN" sz="3200" b="1" dirty="0" err="1" smtClean="0">
                          <a:solidFill>
                            <a:srgbClr val="FF0000"/>
                          </a:solidFill>
                          <a:latin typeface="Mangal" pitchFamily="18" charset="0"/>
                          <a:ea typeface="Arial Unicode MS"/>
                          <a:cs typeface="Mangal" pitchFamily="18" charset="0"/>
                        </a:rPr>
                        <a:t>बिहार,झारखंड,उत्तर</a:t>
                      </a:r>
                      <a:r>
                        <a:rPr lang="en-IN" sz="3200" b="1" dirty="0" smtClean="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प्रदेश,उत्तराखंड,मध्य</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प्रदेश</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छत्तीसगढ</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राजस्थान</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हिमाचल</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प्रदेश,हरियाणा</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दिल्ली</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अंडमान</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निकोबार</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द्वीप</a:t>
                      </a:r>
                      <a:r>
                        <a:rPr lang="en-IN" sz="3200" b="1" dirty="0">
                          <a:solidFill>
                            <a:srgbClr val="FF0000"/>
                          </a:solidFill>
                          <a:latin typeface="Mangal" pitchFamily="18" charset="0"/>
                          <a:ea typeface="Arial Unicode MS"/>
                          <a:cs typeface="Mangal" pitchFamily="18" charset="0"/>
                        </a:rPr>
                        <a:t> </a:t>
                      </a:r>
                      <a:r>
                        <a:rPr lang="en-IN" sz="3200" b="1" dirty="0" err="1">
                          <a:solidFill>
                            <a:srgbClr val="FF0000"/>
                          </a:solidFill>
                          <a:latin typeface="Mangal" pitchFamily="18" charset="0"/>
                          <a:ea typeface="Arial Unicode MS"/>
                          <a:cs typeface="Mangal" pitchFamily="18" charset="0"/>
                        </a:rPr>
                        <a:t>समूह</a:t>
                      </a:r>
                      <a:endParaRPr>
                        <a:solidFill>
                          <a:srgbClr val="FF0000"/>
                        </a:solidFill>
                        <a:latin typeface="Mangal" pitchFamily="18" charset="0"/>
                        <a:cs typeface="Mangal" pitchFamily="18" charset="0"/>
                      </a:endParaRPr>
                    </a:p>
                    <a:p>
                      <a:pPr algn="just">
                        <a:lnSpc>
                          <a:spcPct val="100000"/>
                        </a:lnSpc>
                      </a:pPr>
                      <a:endParaRPr>
                        <a:solidFill>
                          <a:srgbClr val="FF0000"/>
                        </a:solidFill>
                        <a:latin typeface="Mangal" pitchFamily="18" charset="0"/>
                        <a:cs typeface="Mangal" pitchFamily="18" charset="0"/>
                      </a:endParaRPr>
                    </a:p>
                  </a:txBody>
                  <a:tcPr/>
                </a:tc>
              </a:tr>
              <a:tr h="1590241">
                <a:tc>
                  <a:txBody>
                    <a:bodyPr/>
                    <a:lstStyle/>
                    <a:p>
                      <a:pPr>
                        <a:lnSpc>
                          <a:spcPct val="100000"/>
                        </a:lnSpc>
                      </a:pPr>
                      <a:r>
                        <a:rPr lang="en-IN" dirty="0">
                          <a:solidFill>
                            <a:srgbClr val="FF0000"/>
                          </a:solidFill>
                          <a:latin typeface="Mangal" pitchFamily="18" charset="0"/>
                          <a:ea typeface="Arial Unicode MS"/>
                          <a:cs typeface="Mangal" pitchFamily="18" charset="0"/>
                        </a:rPr>
                        <a:t> ख </a:t>
                      </a:r>
                      <a:r>
                        <a:rPr lang="en-IN" dirty="0" err="1">
                          <a:solidFill>
                            <a:srgbClr val="FF0000"/>
                          </a:solidFill>
                          <a:latin typeface="Mangal" pitchFamily="18" charset="0"/>
                          <a:ea typeface="Arial Unicode MS"/>
                          <a:cs typeface="Mangal" pitchFamily="18" charset="0"/>
                        </a:rPr>
                        <a:t>क्षेत्र</a:t>
                      </a:r>
                      <a:endParaRPr>
                        <a:solidFill>
                          <a:srgbClr val="FF0000"/>
                        </a:solidFill>
                        <a:latin typeface="Mangal" pitchFamily="18" charset="0"/>
                        <a:cs typeface="Mangal" pitchFamily="18" charset="0"/>
                      </a:endParaRPr>
                    </a:p>
                  </a:txBody>
                  <a:tcPr/>
                </a:tc>
                <a:tc>
                  <a:txBody>
                    <a:bodyPr/>
                    <a:lstStyle/>
                    <a:p>
                      <a:pPr>
                        <a:lnSpc>
                          <a:spcPct val="100000"/>
                        </a:lnSpc>
                      </a:pPr>
                      <a:r>
                        <a:rPr lang="en-IN" sz="3200" dirty="0" err="1">
                          <a:solidFill>
                            <a:srgbClr val="FF0000"/>
                          </a:solidFill>
                          <a:latin typeface="Mangal" pitchFamily="18" charset="0"/>
                          <a:ea typeface="Arial Unicode MS"/>
                          <a:cs typeface="Mangal" pitchFamily="18" charset="0"/>
                        </a:rPr>
                        <a:t>महाराष्ट्र,गुजरात,पंजाब</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एवं</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चंडीगढ</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संघ</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राज्य</a:t>
                      </a:r>
                      <a:r>
                        <a:rPr lang="en-IN" sz="3200" dirty="0">
                          <a:solidFill>
                            <a:srgbClr val="FF0000"/>
                          </a:solidFill>
                          <a:latin typeface="Mangal" pitchFamily="18" charset="0"/>
                          <a:ea typeface="Arial Unicode MS"/>
                          <a:cs typeface="Mangal" pitchFamily="18" charset="0"/>
                        </a:rPr>
                        <a:t> </a:t>
                      </a:r>
                      <a:endParaRPr>
                        <a:solidFill>
                          <a:srgbClr val="FF0000"/>
                        </a:solidFill>
                        <a:latin typeface="Mangal" pitchFamily="18" charset="0"/>
                        <a:cs typeface="Mangal" pitchFamily="18" charset="0"/>
                      </a:endParaRPr>
                    </a:p>
                  </a:txBody>
                  <a:tcPr/>
                </a:tc>
              </a:tr>
              <a:tr h="2335287">
                <a:tc>
                  <a:txBody>
                    <a:bodyPr/>
                    <a:lstStyle/>
                    <a:p>
                      <a:pPr>
                        <a:lnSpc>
                          <a:spcPct val="100000"/>
                        </a:lnSpc>
                      </a:pPr>
                      <a:r>
                        <a:rPr lang="en-IN" dirty="0">
                          <a:solidFill>
                            <a:srgbClr val="FF0000"/>
                          </a:solidFill>
                          <a:latin typeface="Mangal" pitchFamily="18" charset="0"/>
                          <a:ea typeface="Arial Unicode MS"/>
                          <a:cs typeface="Mangal" pitchFamily="18" charset="0"/>
                        </a:rPr>
                        <a:t> ग </a:t>
                      </a:r>
                      <a:r>
                        <a:rPr lang="en-IN" dirty="0" err="1">
                          <a:solidFill>
                            <a:srgbClr val="FF0000"/>
                          </a:solidFill>
                          <a:latin typeface="Mangal" pitchFamily="18" charset="0"/>
                          <a:ea typeface="Arial Unicode MS"/>
                          <a:cs typeface="Mangal" pitchFamily="18" charset="0"/>
                        </a:rPr>
                        <a:t>क्षेत्र</a:t>
                      </a:r>
                      <a:r>
                        <a:rPr lang="en-IN" dirty="0">
                          <a:solidFill>
                            <a:srgbClr val="FF0000"/>
                          </a:solidFill>
                          <a:latin typeface="Mangal" pitchFamily="18" charset="0"/>
                          <a:ea typeface="Arial Unicode MS"/>
                          <a:cs typeface="Mangal" pitchFamily="18" charset="0"/>
                        </a:rPr>
                        <a:t> </a:t>
                      </a:r>
                      <a:endParaRPr>
                        <a:solidFill>
                          <a:srgbClr val="FF0000"/>
                        </a:solidFill>
                        <a:latin typeface="Mangal" pitchFamily="18" charset="0"/>
                        <a:cs typeface="Mangal" pitchFamily="18" charset="0"/>
                      </a:endParaRPr>
                    </a:p>
                  </a:txBody>
                  <a:tcPr/>
                </a:tc>
                <a:tc>
                  <a:txBody>
                    <a:bodyPr/>
                    <a:lstStyle/>
                    <a:p>
                      <a:pPr>
                        <a:lnSpc>
                          <a:spcPct val="100000"/>
                        </a:lnSpc>
                      </a:pPr>
                      <a:r>
                        <a:rPr lang="en-IN" sz="3200" dirty="0">
                          <a:solidFill>
                            <a:srgbClr val="FF0000"/>
                          </a:solidFill>
                          <a:latin typeface="Mangal" pitchFamily="18" charset="0"/>
                          <a:ea typeface="Arial Unicode MS"/>
                          <a:cs typeface="Mangal" pitchFamily="18" charset="0"/>
                        </a:rPr>
                        <a:t>क </a:t>
                      </a:r>
                      <a:r>
                        <a:rPr lang="en-IN" sz="3200" dirty="0" err="1">
                          <a:solidFill>
                            <a:srgbClr val="FF0000"/>
                          </a:solidFill>
                          <a:latin typeface="Mangal" pitchFamily="18" charset="0"/>
                          <a:ea typeface="Arial Unicode MS"/>
                          <a:cs typeface="Mangal" pitchFamily="18" charset="0"/>
                        </a:rPr>
                        <a:t>एवं</a:t>
                      </a:r>
                      <a:r>
                        <a:rPr lang="en-IN" sz="3200" dirty="0">
                          <a:solidFill>
                            <a:srgbClr val="FF0000"/>
                          </a:solidFill>
                          <a:latin typeface="Mangal" pitchFamily="18" charset="0"/>
                          <a:ea typeface="Arial Unicode MS"/>
                          <a:cs typeface="Mangal" pitchFamily="18" charset="0"/>
                        </a:rPr>
                        <a:t> ख </a:t>
                      </a:r>
                      <a:r>
                        <a:rPr lang="en-IN" sz="3200" dirty="0" err="1">
                          <a:solidFill>
                            <a:srgbClr val="FF0000"/>
                          </a:solidFill>
                          <a:latin typeface="Mangal" pitchFamily="18" charset="0"/>
                          <a:ea typeface="Arial Unicode MS"/>
                          <a:cs typeface="Mangal" pitchFamily="18" charset="0"/>
                        </a:rPr>
                        <a:t>क्षेत्र</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में</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स्थित</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राज्यों</a:t>
                      </a:r>
                      <a:r>
                        <a:rPr lang="en-IN" sz="3200" dirty="0">
                          <a:solidFill>
                            <a:srgbClr val="FF0000"/>
                          </a:solidFill>
                          <a:latin typeface="Mangal" pitchFamily="18" charset="0"/>
                          <a:ea typeface="Arial Unicode MS"/>
                          <a:cs typeface="Mangal" pitchFamily="18" charset="0"/>
                        </a:rPr>
                        <a:t> व </a:t>
                      </a:r>
                      <a:r>
                        <a:rPr lang="en-IN" sz="3200" dirty="0" err="1">
                          <a:solidFill>
                            <a:srgbClr val="FF0000"/>
                          </a:solidFill>
                          <a:latin typeface="Mangal" pitchFamily="18" charset="0"/>
                          <a:ea typeface="Arial Unicode MS"/>
                          <a:cs typeface="Mangal" pitchFamily="18" charset="0"/>
                        </a:rPr>
                        <a:t>संघ</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राज्यों</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को</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छोड</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सभी</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राज्य</a:t>
                      </a:r>
                      <a:r>
                        <a:rPr lang="en-IN" sz="3200" dirty="0">
                          <a:solidFill>
                            <a:srgbClr val="FF0000"/>
                          </a:solidFill>
                          <a:latin typeface="Mangal" pitchFamily="18" charset="0"/>
                          <a:ea typeface="Arial Unicode MS"/>
                          <a:cs typeface="Mangal" pitchFamily="18" charset="0"/>
                        </a:rPr>
                        <a:t> व </a:t>
                      </a:r>
                      <a:r>
                        <a:rPr lang="en-IN" sz="3200" dirty="0" err="1">
                          <a:solidFill>
                            <a:srgbClr val="FF0000"/>
                          </a:solidFill>
                          <a:latin typeface="Mangal" pitchFamily="18" charset="0"/>
                          <a:ea typeface="Arial Unicode MS"/>
                          <a:cs typeface="Mangal" pitchFamily="18" charset="0"/>
                        </a:rPr>
                        <a:t>संघ</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राज्य</a:t>
                      </a:r>
                      <a:r>
                        <a:rPr lang="en-IN" sz="3200" dirty="0">
                          <a:solidFill>
                            <a:srgbClr val="FF0000"/>
                          </a:solidFill>
                          <a:latin typeface="Mangal" pitchFamily="18" charset="0"/>
                          <a:ea typeface="Arial Unicode MS"/>
                          <a:cs typeface="Mangal" pitchFamily="18" charset="0"/>
                        </a:rPr>
                        <a:t>  </a:t>
                      </a:r>
                      <a:r>
                        <a:rPr lang="en-IN" sz="3200" dirty="0" err="1">
                          <a:solidFill>
                            <a:srgbClr val="FF0000"/>
                          </a:solidFill>
                          <a:latin typeface="Mangal" pitchFamily="18" charset="0"/>
                          <a:ea typeface="Arial Unicode MS"/>
                          <a:cs typeface="Mangal" pitchFamily="18" charset="0"/>
                        </a:rPr>
                        <a:t>क्षेत्र</a:t>
                      </a:r>
                      <a:r>
                        <a:rPr lang="en-IN" sz="3200" dirty="0">
                          <a:solidFill>
                            <a:srgbClr val="FF0000"/>
                          </a:solidFill>
                          <a:latin typeface="Mangal" pitchFamily="18" charset="0"/>
                          <a:ea typeface="Arial Unicode MS"/>
                          <a:cs typeface="Mangal" pitchFamily="18" charset="0"/>
                        </a:rPr>
                        <a:t> </a:t>
                      </a:r>
                      <a:endParaRPr>
                        <a:solidFill>
                          <a:srgbClr val="FF0000"/>
                        </a:solidFill>
                        <a:latin typeface="Mangal" pitchFamily="18" charset="0"/>
                        <a:cs typeface="Mangal" pitchFamily="18" charset="0"/>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457200" y="274680"/>
            <a:ext cx="8228880" cy="1142280"/>
          </a:xfrm>
          <a:prstGeom prst="rect">
            <a:avLst/>
          </a:prstGeom>
          <a:noFill/>
          <a:ln>
            <a:noFill/>
          </a:ln>
        </p:spPr>
        <p:txBody>
          <a:bodyPr lIns="90000" tIns="45000" rIns="90000" bIns="45000" anchor="ctr"/>
          <a:lstStyle/>
          <a:p>
            <a:pPr algn="ctr">
              <a:lnSpc>
                <a:spcPct val="100000"/>
              </a:lnSpc>
            </a:pPr>
            <a:r>
              <a:rPr lang="en-IN" sz="4100" b="1">
                <a:solidFill>
                  <a:srgbClr val="FFFFFF"/>
                </a:solidFill>
                <a:latin typeface="Arial Unicode MS"/>
                <a:ea typeface="Arial Unicode MS"/>
              </a:rPr>
              <a:t> राजभाषा नियम,1976(यथासंशोधित,1987)</a:t>
            </a:r>
            <a:endParaRPr/>
          </a:p>
        </p:txBody>
      </p:sp>
      <p:sp>
        <p:nvSpPr>
          <p:cNvPr id="88" name="CustomShape 2"/>
          <p:cNvSpPr/>
          <p:nvPr/>
        </p:nvSpPr>
        <p:spPr>
          <a:xfrm>
            <a:off x="457200" y="1600200"/>
            <a:ext cx="8228880" cy="4708440"/>
          </a:xfrm>
          <a:prstGeom prst="rect">
            <a:avLst/>
          </a:prstGeom>
          <a:noFill/>
          <a:ln>
            <a:noFill/>
          </a:ln>
        </p:spPr>
        <p:txBody>
          <a:bodyPr lIns="90000" tIns="45000" rIns="90000" bIns="45000"/>
          <a:lstStyle/>
          <a:p>
            <a:pPr>
              <a:lnSpc>
                <a:spcPct val="100000"/>
              </a:lnSpc>
              <a:buSzPct val="25000"/>
              <a:buFont typeface="Wingdings 2" charset="2"/>
              <a:buChar char=""/>
            </a:pPr>
            <a:r>
              <a:rPr lang="en-IN" sz="3200">
                <a:solidFill>
                  <a:srgbClr val="FFFFFF"/>
                </a:solidFill>
                <a:latin typeface="Arial Unicode MS"/>
                <a:ea typeface="Arial Unicode MS"/>
              </a:rPr>
              <a:t> नियम- 5 - हिंदी में प्राप्त पत्रों के उत्तर अनिवार्यतः     हिंदी में ही दिए जाएं</a:t>
            </a:r>
            <a:r>
              <a:rPr lang="en-IN" sz="3200">
                <a:solidFill>
                  <a:srgbClr val="FFFFFF"/>
                </a:solidFill>
                <a:latin typeface="Book Antiqua"/>
                <a:ea typeface="Mangal"/>
              </a:rPr>
              <a:t>।</a:t>
            </a:r>
            <a:endParaRPr/>
          </a:p>
          <a:p>
            <a:pPr>
              <a:lnSpc>
                <a:spcPct val="100000"/>
              </a:lnSpc>
            </a:pPr>
            <a:endParaRPr/>
          </a:p>
          <a:p>
            <a:pPr>
              <a:lnSpc>
                <a:spcPct val="100000"/>
              </a:lnSpc>
              <a:buSzPct val="25000"/>
              <a:buFont typeface="Wingdings 2" charset="2"/>
              <a:buChar char=""/>
            </a:pPr>
            <a:r>
              <a:rPr lang="en-IN" sz="3200">
                <a:solidFill>
                  <a:srgbClr val="FFFFFF"/>
                </a:solidFill>
                <a:latin typeface="Arial Unicode MS"/>
                <a:ea typeface="Arial Unicode MS"/>
              </a:rPr>
              <a:t>कोई आवेदन,अपील या अभ्यावेदन जब भी हिंदी में किए जाएं या उसमें हिंदी में हस्ताक्षर किए जाएं तो उसके  उत्तर  हिंदी  में ही दिए जाएं ।</a:t>
            </a:r>
            <a:endParaRPr/>
          </a:p>
          <a:p>
            <a:pPr>
              <a:lnSpc>
                <a:spcPct val="100000"/>
              </a:lnSpc>
            </a:pPr>
            <a:endParaRPr/>
          </a:p>
          <a:p>
            <a:pPr algn="just">
              <a:lnSpc>
                <a:spcPct val="100000"/>
              </a:lnSpc>
              <a:buSzPct val="25000"/>
              <a:buFont typeface="Wingdings 2" charset="2"/>
              <a:buChar char=""/>
            </a:pPr>
            <a:r>
              <a:rPr lang="en-IN" sz="3200">
                <a:solidFill>
                  <a:srgbClr val="FFFFFF"/>
                </a:solidFill>
                <a:latin typeface="Arial Unicode MS"/>
                <a:ea typeface="Arial Unicode MS"/>
              </a:rPr>
              <a:t>नियम 9 में हिंदी में प्रवीणता प्राप्त एवं नियम 10 में कार्यसाधक ज्ञान प्राप्त  कर्मचारी की परिभाषा /व्याख्या की गई है।</a:t>
            </a:r>
            <a:endParaRPr/>
          </a:p>
          <a:p>
            <a:pPr>
              <a:lnSpc>
                <a:spcPct val="100000"/>
              </a:lnSpc>
            </a:pPr>
            <a:endParaRPr/>
          </a:p>
          <a:p>
            <a:pPr>
              <a:lnSpc>
                <a:spcPct val="100000"/>
              </a:lnSpc>
            </a:pPr>
            <a:endParaRPr/>
          </a:p>
          <a:p>
            <a:pPr>
              <a:lnSpc>
                <a:spcPct val="100000"/>
              </a:lnSpc>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457200" y="274680"/>
            <a:ext cx="8228880" cy="1142280"/>
          </a:xfrm>
          <a:prstGeom prst="rect">
            <a:avLst/>
          </a:prstGeom>
          <a:noFill/>
          <a:ln>
            <a:noFill/>
          </a:ln>
        </p:spPr>
        <p:txBody>
          <a:bodyPr lIns="90000" tIns="45000" rIns="90000" bIns="45000" anchor="ctr"/>
          <a:lstStyle/>
          <a:p>
            <a:pPr>
              <a:lnSpc>
                <a:spcPct val="100000"/>
              </a:lnSpc>
            </a:pPr>
            <a:r>
              <a:rPr lang="en-IN" sz="4100" b="1">
                <a:solidFill>
                  <a:srgbClr val="FFFFFF"/>
                </a:solidFill>
                <a:latin typeface="Arial Unicode MS"/>
                <a:ea typeface="Arial Unicode MS"/>
              </a:rPr>
              <a:t>       हिंदी में प्रवीणता प्राप्त कर्मचारी </a:t>
            </a:r>
            <a:endParaRPr/>
          </a:p>
        </p:txBody>
      </p:sp>
      <p:sp>
        <p:nvSpPr>
          <p:cNvPr id="90" name="CustomShape 2"/>
          <p:cNvSpPr/>
          <p:nvPr/>
        </p:nvSpPr>
        <p:spPr>
          <a:xfrm>
            <a:off x="457200" y="1295280"/>
            <a:ext cx="8228880" cy="4830120"/>
          </a:xfrm>
          <a:prstGeom prst="rect">
            <a:avLst/>
          </a:prstGeom>
          <a:noFill/>
          <a:ln>
            <a:noFill/>
          </a:ln>
        </p:spPr>
        <p:txBody>
          <a:bodyPr lIns="90000" tIns="45000" rIns="90000" bIns="45000"/>
          <a:lstStyle/>
          <a:p>
            <a:pPr algn="just">
              <a:lnSpc>
                <a:spcPct val="100000"/>
              </a:lnSpc>
            </a:pPr>
            <a:endParaRPr/>
          </a:p>
          <a:p>
            <a:pPr algn="just">
              <a:lnSpc>
                <a:spcPct val="100000"/>
              </a:lnSpc>
            </a:pPr>
            <a:r>
              <a:rPr lang="en-IN" sz="2800">
                <a:solidFill>
                  <a:srgbClr val="FFFFFF"/>
                </a:solidFill>
                <a:latin typeface="Book Antiqua"/>
              </a:rPr>
              <a:t> </a:t>
            </a:r>
            <a:r>
              <a:rPr lang="en-IN" sz="3200">
                <a:solidFill>
                  <a:srgbClr val="FFFFFF"/>
                </a:solidFill>
                <a:latin typeface="Book Antiqua"/>
              </a:rPr>
              <a:t>1. </a:t>
            </a:r>
            <a:r>
              <a:rPr lang="en-IN" sz="3200">
                <a:solidFill>
                  <a:srgbClr val="FFFFFF"/>
                </a:solidFill>
                <a:latin typeface="Arial Unicode MS"/>
                <a:ea typeface="Arial Unicode MS"/>
              </a:rPr>
              <a:t>मैट्रिक या समकक्ष परीक्षा हिंदी माध्यम से उत्तीर्ण हुआ    हो या,</a:t>
            </a:r>
            <a:endParaRPr/>
          </a:p>
          <a:p>
            <a:pPr algn="just">
              <a:lnSpc>
                <a:spcPct val="100000"/>
              </a:lnSpc>
            </a:pPr>
            <a:endParaRPr/>
          </a:p>
          <a:p>
            <a:pPr algn="just">
              <a:lnSpc>
                <a:spcPct val="100000"/>
              </a:lnSpc>
            </a:pPr>
            <a:r>
              <a:rPr lang="en-IN" sz="3200">
                <a:solidFill>
                  <a:srgbClr val="FFFFFF"/>
                </a:solidFill>
                <a:latin typeface="Arial Unicode MS"/>
                <a:ea typeface="Arial Unicode MS"/>
              </a:rPr>
              <a:t>  2. स्नातक या इसके समतुल्य या इससे उच्चतर किसी अन्य परीक्षा में हिंदी को एक वैकल्पिक विषय के रुप में लिया हो। या,</a:t>
            </a:r>
            <a:endParaRPr/>
          </a:p>
          <a:p>
            <a:pPr algn="just">
              <a:lnSpc>
                <a:spcPct val="100000"/>
              </a:lnSpc>
            </a:pPr>
            <a:endParaRPr/>
          </a:p>
          <a:p>
            <a:pPr algn="just">
              <a:lnSpc>
                <a:spcPct val="100000"/>
              </a:lnSpc>
            </a:pPr>
            <a:r>
              <a:rPr lang="en-IN" sz="3200">
                <a:solidFill>
                  <a:srgbClr val="FFFFFF"/>
                </a:solidFill>
                <a:latin typeface="Arial Unicode MS"/>
                <a:ea typeface="Arial Unicode MS"/>
              </a:rPr>
              <a:t>   3. विहित प्रारुप में वह घोषणा करता हो कि अमुक आधार पर उसे हिंदी में प्रवीणताप्राप्त है। </a:t>
            </a:r>
            <a:endParaRPr/>
          </a:p>
          <a:p>
            <a:pPr>
              <a:lnSpc>
                <a:spcPct val="100000"/>
              </a:lnSpc>
            </a:pPr>
            <a:r>
              <a:rPr lang="en-IN" sz="2800">
                <a:solidFill>
                  <a:srgbClr val="FFFFFF"/>
                </a:solidFill>
                <a:latin typeface="Book Antiqua"/>
                <a:ea typeface="Arial Unicode MS"/>
              </a:rPr>
              <a:t>      </a:t>
            </a:r>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896</Words>
  <PresentationFormat>On-screen Show (4:3)</PresentationFormat>
  <Paragraphs>131</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HINDI</cp:lastModifiedBy>
  <cp:revision>2</cp:revision>
  <dcterms:modified xsi:type="dcterms:W3CDTF">2016-07-16T08:25:05Z</dcterms:modified>
</cp:coreProperties>
</file>